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47"/>
  </p:notesMasterIdLst>
  <p:handoutMasterIdLst>
    <p:handoutMasterId r:id="rId48"/>
  </p:handoutMasterIdLst>
  <p:sldIdLst>
    <p:sldId id="344" r:id="rId2"/>
    <p:sldId id="256" r:id="rId3"/>
    <p:sldId id="316" r:id="rId4"/>
    <p:sldId id="337" r:id="rId5"/>
    <p:sldId id="338" r:id="rId6"/>
    <p:sldId id="339" r:id="rId7"/>
    <p:sldId id="330" r:id="rId8"/>
    <p:sldId id="341" r:id="rId9"/>
    <p:sldId id="273" r:id="rId10"/>
    <p:sldId id="274" r:id="rId11"/>
    <p:sldId id="275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277" r:id="rId22"/>
    <p:sldId id="279" r:id="rId23"/>
    <p:sldId id="282" r:id="rId24"/>
    <p:sldId id="283" r:id="rId25"/>
    <p:sldId id="285" r:id="rId26"/>
    <p:sldId id="284" r:id="rId27"/>
    <p:sldId id="286" r:id="rId28"/>
    <p:sldId id="288" r:id="rId29"/>
    <p:sldId id="290" r:id="rId30"/>
    <p:sldId id="329" r:id="rId31"/>
    <p:sldId id="289" r:id="rId32"/>
    <p:sldId id="294" r:id="rId33"/>
    <p:sldId id="293" r:id="rId34"/>
    <p:sldId id="317" r:id="rId35"/>
    <p:sldId id="292" r:id="rId36"/>
    <p:sldId id="291" r:id="rId37"/>
    <p:sldId id="336" r:id="rId38"/>
    <p:sldId id="299" r:id="rId39"/>
    <p:sldId id="300" r:id="rId40"/>
    <p:sldId id="342" r:id="rId41"/>
    <p:sldId id="331" r:id="rId42"/>
    <p:sldId id="332" r:id="rId43"/>
    <p:sldId id="333" r:id="rId44"/>
    <p:sldId id="334" r:id="rId45"/>
    <p:sldId id="335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BFDDF"/>
    <a:srgbClr val="3333CC"/>
    <a:srgbClr val="003399"/>
    <a:srgbClr val="008080"/>
    <a:srgbClr val="FF99FF"/>
    <a:srgbClr val="009999"/>
    <a:srgbClr val="3366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01" autoAdjust="0"/>
    <p:restoredTop sz="90865" autoAdjust="0"/>
  </p:normalViewPr>
  <p:slideViewPr>
    <p:cSldViewPr>
      <p:cViewPr varScale="1">
        <p:scale>
          <a:sx n="71" d="100"/>
          <a:sy n="71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41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41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r>
              <a:rPr lang="tr-TR"/>
              <a:t>ÖĞRETMENİN SESSİZ DİLİ</a:t>
            </a:r>
          </a:p>
        </p:txBody>
      </p:sp>
      <p:sp>
        <p:nvSpPr>
          <p:cNvPr id="1741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F07600D-F02D-429A-B804-8E82694CB76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Asılın metin stilleri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536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8015B3A-B780-473E-A413-3CC2B9F1447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BD323F-3160-4A7C-B014-2E3B96963EDC}" type="slidenum">
              <a:rPr lang="tr-TR" altLang="tr-TR" smtClean="0">
                <a:cs typeface="Arial" charset="0"/>
              </a:rPr>
              <a:pPr/>
              <a:t>2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044C6-5759-4522-AE37-533A8D8925E7}" type="slidenum">
              <a:rPr lang="tr-TR" altLang="tr-TR" smtClean="0">
                <a:cs typeface="Arial" charset="0"/>
              </a:rPr>
              <a:pPr/>
              <a:t>37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985C4-A003-46DD-ACFA-003A95356EB4}" type="slidenum">
              <a:rPr lang="tr-TR" altLang="tr-TR" smtClean="0">
                <a:cs typeface="Arial" charset="0"/>
              </a:rPr>
              <a:pPr/>
              <a:t>41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0EFD15-F1BF-46C1-BC93-F45AFEB2988D}" type="slidenum">
              <a:rPr lang="tr-TR" altLang="tr-TR" smtClean="0">
                <a:cs typeface="Arial" charset="0"/>
              </a:rPr>
              <a:pPr/>
              <a:t>42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D88346-9733-4216-8A45-61718137EB5E}" type="slidenum">
              <a:rPr lang="tr-TR" altLang="tr-TR" smtClean="0">
                <a:cs typeface="Arial" charset="0"/>
              </a:rPr>
              <a:pPr/>
              <a:t>43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EEF5B-C240-4812-B11D-0A0B3AD217D1}" type="slidenum">
              <a:rPr lang="tr-TR" altLang="tr-TR" smtClean="0">
                <a:cs typeface="Arial" charset="0"/>
              </a:rPr>
              <a:pPr/>
              <a:t>44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4A1E28-2388-446E-9263-D07DCAF016CF}" type="slidenum">
              <a:rPr lang="tr-TR" altLang="tr-TR" smtClean="0">
                <a:cs typeface="Arial" charset="0"/>
              </a:rPr>
              <a:pPr/>
              <a:t>45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pic>
        <p:nvPicPr>
          <p:cNvPr id="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97C29-6E56-488C-A7DA-469623CEB027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9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1470907-074A-4E90-907A-EBB207E27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29B69-555E-48D3-8C5B-D504865EA21B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6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666CD-B6A1-4086-AA6B-BA39D1E86BC4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CA4A0-A126-4A57-B1A9-6ED478530DD4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6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944F0-4035-4E4A-9A9F-46889971ECA6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40751-DADA-4335-AAD6-B3271DC5FD30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6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FAB8F-690E-4309-B281-C89B374DBC84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B2983-4633-4839-B854-1BC51AF93D82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6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62DE9-75C0-4DBA-BD97-E01C86446E7E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888CE-AFE5-424E-8266-7C4BD7F936D2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7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8EE7D-6EBD-4C68-8C7D-92D03CFC8025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FBEED-4E49-4676-9C44-CC87B55A738D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9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CCCE-CD0F-4E40-935D-7E300148AF54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A1B9F-44CF-451A-BA30-9F67F51610F1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5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01DF3-D329-4898-A2BC-453EB8162A52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41C38-F4E0-4AF1-871A-FA05A78E216C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3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4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8CD62-D6FD-47B7-AF82-60072FB37F96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13735-877A-4280-BB22-BB2C0338D0F0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7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F34B9-8742-449A-8471-F7A9DD259960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BE3F3-8AE0-4A4A-AB94-BACCFF2DD83F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sp>
        <p:nvSpPr>
          <p:cNvPr id="7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CB40B-17D5-45FF-9CE3-628D908C610F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sp>
        <p:nvSpPr>
          <p:cNvPr id="97283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sp>
        <p:nvSpPr>
          <p:cNvPr id="97284" name="Rectangle 4" descr="Stationery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sp>
        <p:nvSpPr>
          <p:cNvPr id="97285" name="Rectangle 5" descr="Stationery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9728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88CF19D2-84D6-4915-99EA-BD92E17CB34E}" type="datetime1">
              <a:rPr lang="tr-TR"/>
              <a:pPr>
                <a:defRPr/>
              </a:pPr>
              <a:t>23.6.2019</a:t>
            </a:fld>
            <a:endParaRPr lang="tr-TR"/>
          </a:p>
        </p:txBody>
      </p:sp>
      <p:sp>
        <p:nvSpPr>
          <p:cNvPr id="97288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tr-TR"/>
              <a:t>Doç. Dr. Necati CEMALOĞLU</a:t>
            </a:r>
          </a:p>
        </p:txBody>
      </p:sp>
      <p:pic>
        <p:nvPicPr>
          <p:cNvPr id="1033" name="Picture 9" descr="anabnr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90" name="Rectangle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r-TR">
              <a:cs typeface="+mn-cs"/>
            </a:endParaRPr>
          </a:p>
        </p:txBody>
      </p:sp>
      <p:sp>
        <p:nvSpPr>
          <p:cNvPr id="97291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26E32-0F0A-4044-A1A5-9782D4E7F06F}" type="slidenum">
              <a:rPr lang="tr-TR" altLang="tr-TR"/>
              <a:pPr>
                <a:defRPr/>
              </a:pPr>
              <a:t>‹#›</a:t>
            </a:fld>
            <a:endParaRPr lang="tr-TR" altLang="tr-TR" sz="140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" y="4286250"/>
            <a:ext cx="8501063" cy="9286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tr-TR" b="1" dirty="0">
                <a:solidFill>
                  <a:srgbClr val="C00000"/>
                </a:solidFill>
              </a:rPr>
              <a:t>ÖĞRETMENİN BEDEN DİLİ</a:t>
            </a:r>
          </a:p>
        </p:txBody>
      </p:sp>
      <p:sp>
        <p:nvSpPr>
          <p:cNvPr id="8" name="Dikdörtgen 12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20" y="2357430"/>
            <a:ext cx="8572592" cy="1754326"/>
          </a:xfrm>
          <a:extLst>
            <a:ext uri="{909E8E84-426E-40DD-AFC4-6F175D3DCCD1}"/>
            <a:ext uri="{91240B29-F687-4F45-9708-019B960494DF}"/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</a:rPr>
              <a:t>HALK EĞİTİMİ MEREKEZLERİ </a:t>
            </a:r>
            <a:br>
              <a:rPr lang="tr-T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tr-T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</a:rPr>
              <a:t>ÖĞRETMEN VE USTA ÖĞRETİCİ </a:t>
            </a:r>
          </a:p>
          <a:p>
            <a:pPr algn="ctr">
              <a:defRPr/>
            </a:pPr>
            <a:r>
              <a:rPr lang="tr-T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</a:rPr>
              <a:t>ORYANTASYON EĞİTİMİ KURSU</a:t>
            </a:r>
          </a:p>
        </p:txBody>
      </p:sp>
      <p:pic>
        <p:nvPicPr>
          <p:cNvPr id="10" name="Resim 10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l="19084" t="6514" r="16989" b="7071"/>
          <a:stretch/>
        </p:blipFill>
        <p:spPr>
          <a:xfrm>
            <a:off x="214282" y="214290"/>
            <a:ext cx="1458861" cy="1359051"/>
          </a:xfrm>
          <a:prstGeom prst="ellipse">
            <a:avLst/>
          </a:prstGeom>
        </p:spPr>
      </p:pic>
      <p:sp>
        <p:nvSpPr>
          <p:cNvPr id="11" name="Dikdörtgen 7">
            <a:extLst>
              <a:ext uri="{FF2B5EF4-FFF2-40B4-BE49-F238E27FC236}"/>
            </a:extLst>
          </p:cNvPr>
          <p:cNvSpPr/>
          <p:nvPr/>
        </p:nvSpPr>
        <p:spPr>
          <a:xfrm>
            <a:off x="1643043" y="421213"/>
            <a:ext cx="564360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T.C.</a:t>
            </a:r>
          </a:p>
          <a:p>
            <a:pPr algn="ctr">
              <a:defRPr/>
            </a:pP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MİLLİ EĞİTİM BAKANLIĞI</a:t>
            </a:r>
          </a:p>
          <a:p>
            <a:pPr algn="ctr">
              <a:defRPr/>
            </a:pP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Hayat Boyu Öğrenme Genel Müdürlüğü</a:t>
            </a:r>
          </a:p>
        </p:txBody>
      </p:sp>
      <p:pic>
        <p:nvPicPr>
          <p:cNvPr id="15366" name="2 Resim" descr="hayatboyurenm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25" y="428625"/>
            <a:ext cx="16700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2D909980-37D1-4ADA-96D6-3349638C2E15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560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97AD07-D443-4561-8E9E-F25F5C0171E1}" type="slidenum">
              <a:rPr lang="tr-TR" altLang="tr-TR" smtClean="0">
                <a:cs typeface="Arial" charset="0"/>
              </a:rPr>
              <a:pPr/>
              <a:t>10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642938"/>
            <a:ext cx="3071813" cy="1571625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Otoriter el </a:t>
            </a:r>
            <a:br>
              <a:rPr lang="tr-TR" altLang="tr-TR" b="1" smtClean="0"/>
            </a:br>
            <a:r>
              <a:rPr lang="tr-TR" altLang="tr-TR" b="1" smtClean="0"/>
              <a:t>(Kapalı el)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0" y="3657600"/>
            <a:ext cx="748665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Öğreticinin hassas tarafını dünyaya kapattığını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gösterir.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O sadece dersini anlatacak ve gidecektir.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“Bu öğretici, ya duygularındaki güvensizliği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ya da bilgi eksikliğini saklamaya çalışır”  </a:t>
            </a:r>
          </a:p>
        </p:txBody>
      </p:sp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571500"/>
            <a:ext cx="2071687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857250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E87F07BD-95C3-45CA-9828-9AD69E3482B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662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801143-4B14-4C90-A4BF-6942B6A174E6}" type="slidenum">
              <a:rPr lang="tr-TR" altLang="tr-TR" smtClean="0">
                <a:cs typeface="Arial" charset="0"/>
              </a:rPr>
              <a:pPr/>
              <a:t>11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924800" cy="731838"/>
          </a:xfrm>
        </p:spPr>
        <p:txBody>
          <a:bodyPr/>
          <a:lstStyle/>
          <a:p>
            <a:pPr algn="ctr" eaLnBrk="1" hangingPunct="1"/>
            <a:r>
              <a:rPr lang="tr-TR" altLang="tr-TR" sz="4000" smtClean="0"/>
              <a:t>Elin tehdit konumu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3857625"/>
            <a:ext cx="8343900" cy="2238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	Bu  el konumundaki bir öğretici hiçbir mazereti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kabul etmeyeceğini belirtmektedir.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Doğru kullanıldığında avuç gücü kullanıcıya bir otorite ve diğerlerinin üzerinde sessiz bir iktidar sağlar.</a:t>
            </a:r>
          </a:p>
        </p:txBody>
      </p:sp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1412875"/>
            <a:ext cx="7358063" cy="2087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4C0B1C47-4AC4-43C1-BE0F-0B6816804292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765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A9F25D-9FEE-4B26-A062-29CDA2B64038}" type="slidenum">
              <a:rPr lang="tr-TR" altLang="tr-TR" smtClean="0">
                <a:cs typeface="Arial" charset="0"/>
              </a:rPr>
              <a:pPr/>
              <a:t>12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4714875" cy="928687"/>
          </a:xfrm>
        </p:spPr>
        <p:txBody>
          <a:bodyPr/>
          <a:lstStyle/>
          <a:p>
            <a:pPr algn="ctr" eaLnBrk="1" hangingPunct="1"/>
            <a:r>
              <a:rPr lang="tr-TR" altLang="tr-TR" smtClean="0">
                <a:solidFill>
                  <a:schemeClr val="tx1"/>
                </a:solidFill>
              </a:rPr>
              <a:t>Kenetlenmiş Eller</a:t>
            </a:r>
          </a:p>
        </p:txBody>
      </p:sp>
      <p:pic>
        <p:nvPicPr>
          <p:cNvPr id="27652" name="Picture 4" descr="beden2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214938" y="857250"/>
            <a:ext cx="3509962" cy="3190875"/>
          </a:xfrm>
        </p:spPr>
      </p:pic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539750" y="4071938"/>
            <a:ext cx="8280400" cy="2143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tr-TR" altLang="tr-TR" sz="4000"/>
              <a:t>Kişi olumsuz bir durumu </a:t>
            </a:r>
          </a:p>
          <a:p>
            <a:pPr algn="ctr"/>
            <a:r>
              <a:rPr kumimoji="0" lang="tr-TR" altLang="tr-TR" sz="4000"/>
              <a:t>kontrol etmeye çalışmaktadır.</a:t>
            </a:r>
          </a:p>
        </p:txBody>
      </p:sp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E4DF42C1-1ECC-4A72-B5DA-29E333B81C3F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867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51EFD-ACCA-499A-B533-894755E9E075}" type="slidenum">
              <a:rPr lang="tr-TR" altLang="tr-TR" smtClean="0">
                <a:cs typeface="Arial" charset="0"/>
              </a:rPr>
              <a:pPr/>
              <a:t>13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214813" y="1785938"/>
            <a:ext cx="4533900" cy="1428750"/>
          </a:xfrm>
        </p:spPr>
        <p:txBody>
          <a:bodyPr/>
          <a:lstStyle/>
          <a:p>
            <a:pPr eaLnBrk="1" hangingPunct="1"/>
            <a:r>
              <a:rPr lang="tr-TR" altLang="tr-TR" sz="4000" smtClean="0"/>
              <a:t>Yalan söyleme ya da </a:t>
            </a:r>
            <a:br>
              <a:rPr lang="tr-TR" altLang="tr-TR" sz="4000" smtClean="0"/>
            </a:br>
            <a:r>
              <a:rPr lang="tr-TR" altLang="tr-TR" sz="4000" smtClean="0"/>
              <a:t>olumsuz bir durum</a:t>
            </a:r>
          </a:p>
        </p:txBody>
      </p:sp>
      <p:pic>
        <p:nvPicPr>
          <p:cNvPr id="28676" name="Picture 4" descr="beden3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500188"/>
            <a:ext cx="3643313" cy="4429125"/>
          </a:xfrm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FD7ED202-35D3-47DE-B730-8E678B3559C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969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319DE2-A4AD-46CF-9E11-0C40EB46B807}" type="slidenum">
              <a:rPr lang="tr-TR" altLang="tr-TR" smtClean="0">
                <a:cs typeface="Arial" charset="0"/>
              </a:rPr>
              <a:pPr/>
              <a:t>14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429000"/>
            <a:ext cx="8281987" cy="2943225"/>
          </a:xfrm>
        </p:spPr>
        <p:txBody>
          <a:bodyPr/>
          <a:lstStyle/>
          <a:p>
            <a:pPr eaLnBrk="1" hangingPunct="1"/>
            <a:r>
              <a:rPr lang="tr-TR" altLang="tr-TR" sz="4000" b="1" smtClean="0">
                <a:solidFill>
                  <a:schemeClr val="tx1"/>
                </a:solidFill>
              </a:rPr>
              <a:t>Bu hareket</a:t>
            </a:r>
            <a:r>
              <a:rPr lang="tr-TR" altLang="tr-TR" smtClean="0">
                <a:solidFill>
                  <a:schemeClr val="tx1"/>
                </a:solidFill>
              </a:rPr>
              <a:t>, bir aldatma, yalan veya şüpheli durumu dışarıda bırakmak veya yalan söylediği kişinin yüzüne bakmaktan kaçınmak hareketidir.</a:t>
            </a:r>
          </a:p>
        </p:txBody>
      </p:sp>
      <p:pic>
        <p:nvPicPr>
          <p:cNvPr id="29700" name="Picture 4" descr="beden3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84813" y="0"/>
            <a:ext cx="3659187" cy="3521075"/>
          </a:xfrm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C2AB783A-B546-495F-A0B1-B34F5964D5D3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072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7A6C2-8377-4EFD-ABDC-812A51BAC2DB}" type="slidenum">
              <a:rPr lang="tr-TR" altLang="tr-TR" smtClean="0">
                <a:cs typeface="Arial" charset="0"/>
              </a:rPr>
              <a:pPr/>
              <a:t>15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857625"/>
            <a:ext cx="8429625" cy="2571750"/>
          </a:xfrm>
        </p:spPr>
        <p:txBody>
          <a:bodyPr/>
          <a:lstStyle/>
          <a:p>
            <a:pPr eaLnBrk="1" hangingPunct="1"/>
            <a:r>
              <a:rPr lang="tr-TR" altLang="tr-TR" sz="4000" b="1" smtClean="0">
                <a:solidFill>
                  <a:schemeClr val="tx1"/>
                </a:solidFill>
              </a:rPr>
              <a:t>Parmakları ağza sokmak </a:t>
            </a:r>
            <a:br>
              <a:rPr lang="tr-TR" altLang="tr-TR" sz="4000" b="1" smtClean="0">
                <a:solidFill>
                  <a:schemeClr val="tx1"/>
                </a:solidFill>
              </a:rPr>
            </a:br>
            <a:r>
              <a:rPr lang="tr-TR" altLang="tr-TR" sz="4000" smtClean="0">
                <a:solidFill>
                  <a:schemeClr val="tx1"/>
                </a:solidFill>
              </a:rPr>
              <a:t>güven ihtiyacının dışa gösterilmesidir.</a:t>
            </a:r>
            <a:br>
              <a:rPr lang="tr-TR" altLang="tr-TR" sz="4000" smtClean="0">
                <a:solidFill>
                  <a:schemeClr val="tx1"/>
                </a:solidFill>
              </a:rPr>
            </a:br>
            <a:r>
              <a:rPr lang="tr-TR" altLang="tr-TR" sz="4000" smtClean="0">
                <a:solidFill>
                  <a:schemeClr val="tx1"/>
                </a:solidFill>
              </a:rPr>
              <a:t>Bu hareketi gördüğünüzde kişiye  güven vermek uygun olur.</a:t>
            </a:r>
            <a:endParaRPr lang="tr-TR" altLang="tr-TR" smtClean="0">
              <a:solidFill>
                <a:schemeClr val="tx1"/>
              </a:solidFill>
            </a:endParaRPr>
          </a:p>
        </p:txBody>
      </p:sp>
      <p:pic>
        <p:nvPicPr>
          <p:cNvPr id="30724" name="Picture 4" descr="beden4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565775" y="0"/>
            <a:ext cx="3578225" cy="3786188"/>
          </a:xfrm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4B8B6A86-7248-4907-8974-59A8FFEFAAAF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174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5BFA68-0E29-4FA0-9092-AB0114A493AA}" type="slidenum">
              <a:rPr lang="tr-TR" altLang="tr-TR" smtClean="0">
                <a:cs typeface="Arial" charset="0"/>
              </a:rPr>
              <a:pPr/>
              <a:t>16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4071938"/>
            <a:ext cx="7715250" cy="2000250"/>
          </a:xfrm>
        </p:spPr>
        <p:txBody>
          <a:bodyPr/>
          <a:lstStyle/>
          <a:p>
            <a:pPr eaLnBrk="1" hangingPunct="1"/>
            <a:r>
              <a:rPr lang="tr-TR" altLang="tr-TR" sz="5400" smtClean="0"/>
              <a:t>Can sıkıntısı ve </a:t>
            </a:r>
            <a:br>
              <a:rPr lang="tr-TR" altLang="tr-TR" sz="5400" smtClean="0"/>
            </a:br>
            <a:r>
              <a:rPr lang="tr-TR" altLang="tr-TR" sz="5400" smtClean="0"/>
              <a:t>dikkat dağılmasını gösterir.</a:t>
            </a:r>
          </a:p>
        </p:txBody>
      </p:sp>
      <p:pic>
        <p:nvPicPr>
          <p:cNvPr id="31748" name="Picture 4" descr="beden4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43500" y="0"/>
            <a:ext cx="4000500" cy="4168775"/>
          </a:xfrm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05FE9507-B538-4A26-84B4-A1B956D09E3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27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09440-08B6-45E4-849C-016DCAA0DBA7}" type="slidenum">
              <a:rPr lang="tr-TR" altLang="tr-TR" smtClean="0">
                <a:cs typeface="Arial" charset="0"/>
              </a:rPr>
              <a:pPr/>
              <a:t>17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3357563"/>
            <a:ext cx="7000875" cy="3165475"/>
          </a:xfrm>
        </p:spPr>
        <p:txBody>
          <a:bodyPr/>
          <a:lstStyle/>
          <a:p>
            <a:pPr eaLnBrk="1" hangingPunct="1"/>
            <a:r>
              <a:rPr lang="tr-TR" altLang="tr-TR" sz="3200" smtClean="0">
                <a:solidFill>
                  <a:schemeClr val="tx1"/>
                </a:solidFill>
              </a:rPr>
              <a:t>İşaret parmağını dik olarak yanaktan yukarıya bakması ve başparmağın çeneyi desteklemesi durumunda bireyin konuşmacı veya konuyla ilgili olumsuz veya eleştirel düşünceleri var demektir.</a:t>
            </a:r>
            <a:br>
              <a:rPr lang="tr-TR" altLang="tr-TR" sz="3200" smtClean="0">
                <a:solidFill>
                  <a:schemeClr val="tx1"/>
                </a:solidFill>
              </a:rPr>
            </a:br>
            <a:endParaRPr lang="tr-TR" altLang="tr-TR" sz="3200" smtClean="0">
              <a:solidFill>
                <a:schemeClr val="tx1"/>
              </a:solidFill>
            </a:endParaRPr>
          </a:p>
        </p:txBody>
      </p:sp>
      <p:pic>
        <p:nvPicPr>
          <p:cNvPr id="32772" name="Picture 4" descr="beden4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857250"/>
            <a:ext cx="4029075" cy="2228850"/>
          </a:xfrm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7494B244-D9E6-4E7A-8700-4EA09D0A23C5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37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00A14-CE55-4AC1-BC0B-0C7B487A2E2A}" type="slidenum">
              <a:rPr lang="tr-TR" altLang="tr-TR" smtClean="0">
                <a:cs typeface="Arial" charset="0"/>
              </a:rPr>
              <a:pPr/>
              <a:t>18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72440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Memnuniyetsiz bir durum</a:t>
            </a:r>
          </a:p>
        </p:txBody>
      </p:sp>
      <p:pic>
        <p:nvPicPr>
          <p:cNvPr id="33796" name="Picture 4" descr="beden5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3" y="928688"/>
            <a:ext cx="3744912" cy="4143375"/>
          </a:xfrm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6CF73ACB-D7D3-4B45-AB26-7DDDB9E61AF3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481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B60C3E-DD9E-408C-B828-A2219B8BBC20}" type="slidenum">
              <a:rPr lang="tr-TR" altLang="tr-TR" smtClean="0">
                <a:cs typeface="Arial" charset="0"/>
              </a:rPr>
              <a:pPr/>
              <a:t>19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0" y="1357313"/>
            <a:ext cx="4714875" cy="4429125"/>
          </a:xfrm>
        </p:spPr>
        <p:txBody>
          <a:bodyPr/>
          <a:lstStyle/>
          <a:p>
            <a:pPr eaLnBrk="1" hangingPunct="1"/>
            <a:r>
              <a:rPr lang="tr-TR" altLang="tr-TR" b="1" u="sng" smtClean="0">
                <a:solidFill>
                  <a:schemeClr val="tx1"/>
                </a:solidFill>
              </a:rPr>
              <a:t>Bu hareket </a:t>
            </a:r>
            <a:r>
              <a:rPr lang="tr-TR" altLang="tr-TR" smtClean="0">
                <a:solidFill>
                  <a:schemeClr val="tx1"/>
                </a:solidFill>
              </a:rPr>
              <a:t/>
            </a:r>
            <a:br>
              <a:rPr lang="tr-TR" altLang="tr-TR" smtClean="0">
                <a:solidFill>
                  <a:schemeClr val="tx1"/>
                </a:solidFill>
              </a:rPr>
            </a:br>
            <a:r>
              <a:rPr lang="tr-TR" altLang="tr-TR" smtClean="0">
                <a:solidFill>
                  <a:schemeClr val="tx1"/>
                </a:solidFill>
              </a:rPr>
              <a:t>olumsuz bir tavır ve duygu, </a:t>
            </a:r>
            <a:br>
              <a:rPr lang="tr-TR" altLang="tr-TR" smtClean="0">
                <a:solidFill>
                  <a:schemeClr val="tx1"/>
                </a:solidFill>
              </a:rPr>
            </a:br>
            <a:r>
              <a:rPr lang="tr-TR" altLang="tr-TR" smtClean="0">
                <a:solidFill>
                  <a:schemeClr val="tx1"/>
                </a:solidFill>
              </a:rPr>
              <a:t>sinirlenme veya </a:t>
            </a:r>
            <a:br>
              <a:rPr lang="tr-TR" altLang="tr-TR" smtClean="0">
                <a:solidFill>
                  <a:schemeClr val="tx1"/>
                </a:solidFill>
              </a:rPr>
            </a:br>
            <a:r>
              <a:rPr lang="tr-TR" altLang="tr-TR" smtClean="0">
                <a:solidFill>
                  <a:schemeClr val="tx1"/>
                </a:solidFill>
              </a:rPr>
              <a:t>korkuyu gizlemeye çalışma hareketidir.</a:t>
            </a:r>
          </a:p>
        </p:txBody>
      </p:sp>
      <p:pic>
        <p:nvPicPr>
          <p:cNvPr id="34820" name="Picture 4" descr="beden6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928688"/>
            <a:ext cx="2071687" cy="4714875"/>
          </a:xfrm>
        </p:spPr>
      </p:pic>
      <p:pic>
        <p:nvPicPr>
          <p:cNvPr id="34821" name="Picture 5" descr="beden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928688"/>
            <a:ext cx="150018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790CDAB7-D66B-4834-87D6-171BDB9D85BA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16386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6C63A-8C6B-4802-B986-BD602E94C7F5}" type="slidenum">
              <a:rPr lang="tr-TR" altLang="tr-TR" smtClean="0">
                <a:cs typeface="Arial" charset="0"/>
              </a:rPr>
              <a:pPr/>
              <a:t>2</a:t>
            </a:fld>
            <a:endParaRPr lang="tr-TR" altLang="tr-TR" smtClean="0">
              <a:cs typeface="Arial" charset="0"/>
            </a:endParaRP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609600"/>
            <a:ext cx="6000750" cy="1819275"/>
          </a:xfrm>
          <a:solidFill>
            <a:srgbClr val="00B0F0"/>
          </a:solidFill>
        </p:spPr>
        <p:txBody>
          <a:bodyPr/>
          <a:lstStyle/>
          <a:p>
            <a:pPr algn="ctr" eaLnBrk="1" hangingPunct="1"/>
            <a:r>
              <a:rPr lang="tr-TR" altLang="tr-TR" sz="4800" b="1" smtClean="0">
                <a:solidFill>
                  <a:srgbClr val="003399"/>
                </a:solidFill>
              </a:rPr>
              <a:t>ÖĞRETİCİNİN </a:t>
            </a:r>
          </a:p>
          <a:p>
            <a:pPr algn="ctr" eaLnBrk="1" hangingPunct="1"/>
            <a:r>
              <a:rPr lang="tr-TR" altLang="tr-TR" sz="4800" b="1" smtClean="0">
                <a:solidFill>
                  <a:srgbClr val="003399"/>
                </a:solidFill>
              </a:rPr>
              <a:t>SESSİZ DİLİ</a:t>
            </a:r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2643188" y="3000375"/>
            <a:ext cx="3914775" cy="3238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E4663D24-2606-484E-BA79-54498350C04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584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0250E0-1346-46D6-B79C-46B3ECC27ACE}" type="slidenum">
              <a:rPr lang="tr-TR" altLang="tr-TR" smtClean="0">
                <a:cs typeface="Arial" charset="0"/>
              </a:rPr>
              <a:pPr/>
              <a:t>20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35844" name="Picture 4" descr="beden69Nötr baş pozisyon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60350"/>
            <a:ext cx="219551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5" descr="beden70İlgilenmiş baş pozisyon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0"/>
            <a:ext cx="22923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 descr="beden71Onaylamayan pozisy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0"/>
            <a:ext cx="21939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0" y="2428875"/>
            <a:ext cx="2590800" cy="40005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tr-TR" altLang="tr-TR" sz="2000" b="1">
                <a:latin typeface="Arial" charset="0"/>
              </a:rPr>
              <a:t>Normal Pozisyon</a:t>
            </a:r>
          </a:p>
        </p:txBody>
      </p:sp>
      <p:sp>
        <p:nvSpPr>
          <p:cNvPr id="35848" name="Text Box 8"/>
          <p:cNvSpPr>
            <a:spLocks noGrp="1" noChangeArrowheads="1"/>
          </p:cNvSpPr>
          <p:nvPr>
            <p:ph type="body" idx="1"/>
          </p:nvPr>
        </p:nvSpPr>
        <p:spPr>
          <a:xfrm>
            <a:off x="2843213" y="2428875"/>
            <a:ext cx="3443287" cy="600075"/>
          </a:xfrm>
          <a:ln w="762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2400" b="1" smtClean="0"/>
              <a:t>İlgilenmiş Baş Pozisyonu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516688" y="2357438"/>
            <a:ext cx="2627312" cy="706437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tr-TR" altLang="tr-TR" sz="2000" b="1">
                <a:latin typeface="Arial" charset="0"/>
              </a:rPr>
              <a:t>Onaylamayan Baş Pozisyonu</a:t>
            </a:r>
          </a:p>
        </p:txBody>
      </p:sp>
      <p:pic>
        <p:nvPicPr>
          <p:cNvPr id="35850" name="Picture 10" descr="beden5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276600"/>
            <a:ext cx="18383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0" y="5857875"/>
            <a:ext cx="3352800" cy="47307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tr-TR" altLang="tr-TR" sz="2000" b="1">
                <a:latin typeface="Arial" charset="0"/>
              </a:rPr>
              <a:t>Standart Kol Kavuşturma</a:t>
            </a:r>
          </a:p>
        </p:txBody>
      </p:sp>
      <p:pic>
        <p:nvPicPr>
          <p:cNvPr id="35852" name="Picture 12" descr="beden4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3200400"/>
            <a:ext cx="17526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13" descr="beden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3200400"/>
            <a:ext cx="17907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3429000" y="5857875"/>
            <a:ext cx="2819400" cy="47307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tr-TR" altLang="tr-TR" sz="2000" b="1">
                <a:latin typeface="Arial" charset="0"/>
              </a:rPr>
              <a:t>Sağlam Bir Duruş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324600" y="5857875"/>
            <a:ext cx="2819400" cy="47307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tr-TR" altLang="tr-TR" sz="2000" b="1">
                <a:latin typeface="Arial" charset="0"/>
              </a:rPr>
              <a:t>Üstünlük Tavrı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2F1D1652-912B-45F5-895B-D5E2F1CEBEEB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68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F4D9F-84B0-40EE-8DB7-FB26CE642220}" type="slidenum">
              <a:rPr lang="tr-TR" altLang="tr-TR" smtClean="0">
                <a:cs typeface="Arial" charset="0"/>
              </a:rPr>
              <a:pPr/>
              <a:t>21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68680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Havayı hassas bir şekilde kavrama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4071938"/>
            <a:ext cx="8415337" cy="2252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	</a:t>
            </a:r>
            <a:r>
              <a:rPr lang="tr-TR" altLang="tr-TR" smtClean="0"/>
              <a:t>Konuya hassasiyet kazandırır ve konuşulan konuyla ilgili olarak gücünü göstermeye çalışır.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		Eğer zihinde cevaplanamamış bir sorun varsa, aynı davranış  yapılır. </a:t>
            </a: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500188"/>
            <a:ext cx="21717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939DAA5C-CED0-446B-9463-A3425C008F66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789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4EA5D1-0610-424C-AFE1-0B22C9AE5BCE}" type="slidenum">
              <a:rPr lang="tr-TR" altLang="tr-TR" smtClean="0">
                <a:cs typeface="Arial" charset="0"/>
              </a:rPr>
              <a:pPr/>
              <a:t>22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785813"/>
            <a:ext cx="6057900" cy="1390650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İki elin makas gibi </a:t>
            </a:r>
            <a:br>
              <a:rPr lang="tr-TR" altLang="tr-TR" smtClean="0"/>
            </a:br>
            <a:r>
              <a:rPr lang="tr-TR" altLang="tr-TR" smtClean="0"/>
              <a:t>yana doğru açılması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72000"/>
            <a:ext cx="8072437" cy="167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	Şiddetli reddetme vardır.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	Öğretmen, öğrencilerle arasına düşmanca bir set çeker. </a:t>
            </a:r>
          </a:p>
        </p:txBody>
      </p:sp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785813"/>
            <a:ext cx="28956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FF68BBBB-4863-438B-AAF4-0D1889F1192F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891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49CED-E81B-45BB-B28C-0FBE8FB8B85E}" type="slidenum">
              <a:rPr lang="tr-TR" altLang="tr-TR" smtClean="0">
                <a:cs typeface="Arial" charset="0"/>
              </a:rPr>
              <a:pPr/>
              <a:t>23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85813"/>
            <a:ext cx="7219950" cy="785812"/>
          </a:xfrm>
        </p:spPr>
        <p:txBody>
          <a:bodyPr/>
          <a:lstStyle/>
          <a:p>
            <a:pPr eaLnBrk="1" hangingPunct="1"/>
            <a:r>
              <a:rPr lang="tr-TR" altLang="tr-TR" smtClean="0"/>
              <a:t>Avuç içinin yukarıya bakması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3714750"/>
            <a:ext cx="7786687" cy="257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mtClean="0"/>
              <a:t>Öğretmen, yumuşak bir şekilde öğrenciden kendi fikrine katılmasını istiyor demektir.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	Aynı zamanda farklı fikirlere de açık olduğunun göstergesidir. </a:t>
            </a:r>
          </a:p>
        </p:txBody>
      </p:sp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25" y="1714500"/>
            <a:ext cx="38385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A7B5F5DC-FF5A-4A7F-8DA3-6F06991D9F5A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3993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0258E3-CB7C-44E3-9961-11CF5D9957D1}" type="slidenum">
              <a:rPr lang="tr-TR" altLang="tr-TR" smtClean="0">
                <a:cs typeface="Arial" charset="0"/>
              </a:rPr>
              <a:pPr/>
              <a:t>24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30580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Avuç içinin aşağıya bakması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4038600"/>
            <a:ext cx="7858125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chemeClr val="tx2"/>
                </a:solidFill>
              </a:rPr>
              <a:t>Artmış olan gerginliği kontrol etmek isteyen soğukkanlı bir  yaklaşım işaretidir.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>
                <a:solidFill>
                  <a:schemeClr val="tx2"/>
                </a:solidFill>
              </a:rPr>
              <a:t>	Bu hareket, karşı tarafta direnç doğurmaz. </a:t>
            </a:r>
          </a:p>
        </p:txBody>
      </p:sp>
      <p:pic>
        <p:nvPicPr>
          <p:cNvPr id="3994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133600"/>
            <a:ext cx="3295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0AC6E6DE-3B7B-4606-B41B-E74230B7F3A2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096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0851BC-6A6B-4C96-8CBE-805DA22E0CFE}" type="slidenum">
              <a:rPr lang="tr-TR" altLang="tr-TR" smtClean="0">
                <a:cs typeface="Arial" charset="0"/>
              </a:rPr>
              <a:pPr/>
              <a:t>25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375"/>
            <a:ext cx="9144000" cy="857250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İki elin avuç içlerinin aşağıya bakması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3929063"/>
            <a:ext cx="80010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Öğretici, karşı taraftan gelen teklif ve eleştirilere karşı çıkmaktadır.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Bu hareket, karşı tarafı durdurmaya ve kendi sınırlarından içeri sokmamayı amaçlar. </a:t>
            </a:r>
          </a:p>
        </p:txBody>
      </p:sp>
      <p:pic>
        <p:nvPicPr>
          <p:cNvPr id="4096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17145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2F7AF713-6FF5-448C-A088-88CCCFB8C7B2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198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6EE380-AD7C-4156-B750-C20862E161AE}" type="slidenum">
              <a:rPr lang="tr-TR" altLang="tr-TR" smtClean="0">
                <a:cs typeface="Arial" charset="0"/>
              </a:rPr>
              <a:pPr/>
              <a:t>26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1987" name="Rectangle 3074"/>
          <p:cNvSpPr>
            <a:spLocks noGrp="1" noChangeArrowheads="1"/>
          </p:cNvSpPr>
          <p:nvPr>
            <p:ph type="title"/>
          </p:nvPr>
        </p:nvSpPr>
        <p:spPr>
          <a:xfrm>
            <a:off x="357188" y="857250"/>
            <a:ext cx="8429625" cy="1428750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İki elin avuç içlerinin kişinin  kendi göğsünü göstermesi</a:t>
            </a:r>
          </a:p>
        </p:txBody>
      </p:sp>
      <p:sp>
        <p:nvSpPr>
          <p:cNvPr id="41988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571500" y="4643438"/>
            <a:ext cx="8072438" cy="1643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	Karşıdakinin ortaya koyduğu fikirleri kucaklayarak,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onunla uyum içinde olmak istediğini yansıtır.</a:t>
            </a:r>
          </a:p>
        </p:txBody>
      </p:sp>
      <p:pic>
        <p:nvPicPr>
          <p:cNvPr id="41989" name="Picture 30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785938"/>
            <a:ext cx="1785938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B630F3F1-780D-46A8-8E4C-D8327B55FD38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301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0DFE2F-B9F5-4994-92E6-DC73612B0ED8}" type="slidenum">
              <a:rPr lang="tr-TR" altLang="tr-TR" smtClean="0">
                <a:cs typeface="Arial" charset="0"/>
              </a:rPr>
              <a:pPr/>
              <a:t>27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962025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Eller çene altında kenetli 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14500"/>
            <a:ext cx="7358063" cy="4543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Kursiyerin ilgi alanının dışına çıktığınızı, ona artık hitap edemediğinizi gösterir. </a:t>
            </a:r>
          </a:p>
        </p:txBody>
      </p:sp>
      <p:pic>
        <p:nvPicPr>
          <p:cNvPr id="430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643188"/>
            <a:ext cx="2143125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0685E63D-CC6F-4614-8FB7-6F492FE24C53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403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B96422-7AC5-4BB5-8E95-9EC1A2279BD6}" type="slidenum">
              <a:rPr lang="tr-TR" altLang="tr-TR" smtClean="0">
                <a:cs typeface="Arial" charset="0"/>
              </a:rPr>
              <a:pPr/>
              <a:t>28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714375"/>
            <a:ext cx="7786688" cy="714375"/>
          </a:xfrm>
        </p:spPr>
        <p:txBody>
          <a:bodyPr/>
          <a:lstStyle/>
          <a:p>
            <a:pPr eaLnBrk="1" hangingPunct="1"/>
            <a:r>
              <a:rPr lang="tr-TR" altLang="tr-TR" smtClean="0"/>
              <a:t>Ellerin önde ve arkada birleşmesi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1688" y="1428750"/>
            <a:ext cx="5143500" cy="4786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1" smtClean="0"/>
              <a:t>Ellerin arkada birleşmesi, </a:t>
            </a:r>
            <a:r>
              <a:rPr lang="tr-TR" altLang="tr-TR" sz="2800" smtClean="0"/>
              <a:t>özgüveni, meydan  okumayı ve saklanacak bir şeyinin olmadığını gösterir.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1" smtClean="0"/>
              <a:t>Ellerin önde birleşmesi ise,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itaati ve kendine olan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güvensizliği gösterir.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Boynun eğilmesi,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omuzların düşmesi ile desteklenir. </a:t>
            </a:r>
          </a:p>
        </p:txBody>
      </p:sp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21431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3143250"/>
            <a:ext cx="164306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CF9E1719-BFDD-4663-87CA-B1EC4C1284AD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505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FC2D61-A201-45F6-9B95-6A0D40562596}" type="slidenum">
              <a:rPr lang="tr-TR" altLang="tr-TR" smtClean="0">
                <a:cs typeface="Arial" charset="0"/>
              </a:rPr>
              <a:pPr/>
              <a:t>29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534400" cy="1143000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Savunma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5130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	Kitapları göğsüne alma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</p:txBody>
      </p:sp>
      <p:pic>
        <p:nvPicPr>
          <p:cNvPr id="450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285875"/>
            <a:ext cx="2019300" cy="492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91200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1DFF5A95-4E6B-4AF0-9CC2-CA2A4CEB8CB8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1843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E3309-72B3-43ED-B262-41875BE0DC4E}" type="slidenum">
              <a:rPr lang="tr-TR" altLang="tr-TR" smtClean="0">
                <a:cs typeface="Arial" charset="0"/>
              </a:rPr>
              <a:pPr/>
              <a:t>3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838200"/>
            <a:ext cx="621665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Beden dili nedir?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905000"/>
            <a:ext cx="8143875" cy="144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Jest, mimik, oturuş ve duruş gibi çeşitli tavırlarla farklı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smtClean="0"/>
              <a:t>duygular anlatılır.  Buna beden dili denir.</a:t>
            </a:r>
          </a:p>
          <a:p>
            <a:pPr eaLnBrk="1" hangingPunct="1"/>
            <a:endParaRPr lang="tr-TR" altLang="tr-TR" sz="2800" smtClean="0"/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0"/>
            <a:ext cx="402907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5425" y="3352800"/>
            <a:ext cx="383857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88B92F61-5512-4F8E-A4F2-17CB3220441B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608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7CD5AC-606E-4E4A-8445-CC347FD64F9D}" type="slidenum">
              <a:rPr lang="tr-TR" altLang="tr-TR" smtClean="0">
                <a:cs typeface="Arial" charset="0"/>
              </a:rPr>
              <a:pPr/>
              <a:t>30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6434138" cy="733425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Savunma</a:t>
            </a:r>
          </a:p>
        </p:txBody>
      </p:sp>
      <p:pic>
        <p:nvPicPr>
          <p:cNvPr id="46084" name="Picture 4" descr="33B_1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1643063"/>
            <a:ext cx="6696075" cy="4810125"/>
          </a:xfrm>
        </p:spPr>
      </p:pic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143000" y="1785938"/>
            <a:ext cx="2857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tr-TR" altLang="tr-TR" b="1">
                <a:solidFill>
                  <a:srgbClr val="FF0000"/>
                </a:solidFill>
              </a:rPr>
              <a:t>Kolları kavuşturma</a:t>
            </a:r>
          </a:p>
        </p:txBody>
      </p:sp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72C79140-29A4-4755-8CD6-9C6D15BE8C3F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710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4B650-609C-430B-A56B-17921D00D59A}" type="slidenum">
              <a:rPr lang="tr-TR" altLang="tr-TR" smtClean="0">
                <a:cs typeface="Arial" charset="0"/>
              </a:rPr>
              <a:pPr/>
              <a:t>31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915400" cy="1143000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Başın duruşu ve hareketleri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357438"/>
            <a:ext cx="7786687" cy="3738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Baş, yukarı doğru ise </a:t>
            </a:r>
            <a:r>
              <a:rPr lang="tr-TR" altLang="tr-TR" smtClean="0">
                <a:solidFill>
                  <a:srgbClr val="003399"/>
                </a:solidFill>
              </a:rPr>
              <a:t>“Üstünlük”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Öne eğik ise, </a:t>
            </a:r>
            <a:r>
              <a:rPr lang="tr-TR" altLang="tr-TR" smtClean="0">
                <a:solidFill>
                  <a:srgbClr val="003399"/>
                </a:solidFill>
              </a:rPr>
              <a:t>“Uysallık”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Baş geri doğru hareket ediyorsa </a:t>
            </a:r>
            <a:r>
              <a:rPr lang="tr-TR" altLang="tr-TR" smtClean="0">
                <a:solidFill>
                  <a:srgbClr val="003399"/>
                </a:solidFill>
              </a:rPr>
              <a:t>“Reddetme”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Öne doğru sallanıyorsa </a:t>
            </a:r>
            <a:r>
              <a:rPr lang="tr-TR" altLang="tr-TR" smtClean="0">
                <a:solidFill>
                  <a:srgbClr val="003399"/>
                </a:solidFill>
              </a:rPr>
              <a:t>“Kabul” </a:t>
            </a:r>
            <a:r>
              <a:rPr lang="tr-TR" altLang="tr-TR" smtClean="0"/>
              <a:t>vardır.</a:t>
            </a:r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B58A859C-1D60-4397-805C-CE6216307BF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813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B434FA-851F-425A-89FF-4D8EC70E2E47}" type="slidenum">
              <a:rPr lang="tr-TR" altLang="tr-TR" smtClean="0">
                <a:cs typeface="Arial" charset="0"/>
              </a:rPr>
              <a:pPr/>
              <a:t>32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7250"/>
            <a:ext cx="6286500" cy="836613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Gözler ve bakışlar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428875"/>
            <a:ext cx="8643937" cy="3929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Hoşlanma durumunda, düşünce esnasında, karanlıkta </a:t>
            </a:r>
            <a:r>
              <a:rPr lang="tr-TR" altLang="tr-TR" sz="2800" smtClean="0">
                <a:solidFill>
                  <a:srgbClr val="003399"/>
                </a:solidFill>
              </a:rPr>
              <a:t>göz bebekleri büyür.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003399"/>
                </a:solidFill>
              </a:rPr>
              <a:t>Gözler küçüldüğünde, </a:t>
            </a:r>
            <a:r>
              <a:rPr lang="tr-TR" altLang="tr-TR" sz="2800" smtClean="0"/>
              <a:t>verilen bilgi beni tatmin etmedi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anlamına gelir.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003399"/>
                </a:solidFill>
              </a:rPr>
              <a:t>Yukarı bakmak </a:t>
            </a:r>
            <a:r>
              <a:rPr lang="tr-TR" altLang="tr-TR" sz="2800" smtClean="0"/>
              <a:t>yardım talebinin gösterir.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003399"/>
                </a:solidFill>
              </a:rPr>
              <a:t>Yere ayak uçlarına bakan </a:t>
            </a:r>
            <a:r>
              <a:rPr lang="tr-TR" altLang="tr-TR" sz="2800" smtClean="0"/>
              <a:t>insanlar, önceki yaşanmış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tecrübelerine bakarak yaşanacak olumsuzluklardan korkan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kişilerdir. </a:t>
            </a:r>
          </a:p>
        </p:txBody>
      </p:sp>
      <p:pic>
        <p:nvPicPr>
          <p:cNvPr id="4813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857250"/>
            <a:ext cx="2457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82A26D83-EA1E-4413-BCDB-8A6F9F93642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4915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8562A-AA2E-4304-A31C-4387303784E0}" type="slidenum">
              <a:rPr lang="tr-TR" altLang="tr-TR" smtClean="0">
                <a:cs typeface="Arial" charset="0"/>
              </a:rPr>
              <a:pPr/>
              <a:t>33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501063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Hep öne ve ileriye doğru bakan hayal alemindedir.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Gözün yumulması ile, dışarıdan gelen fikirlere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kendimizi kapatırız.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Öğrenciler gözlerini yumuyor ve başlarını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saklıyorlarsa, bu kadar bilgi yeter demektedirler. 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4214813"/>
            <a:ext cx="2071687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21421539-57F3-41E6-9D91-32E2EF11A505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017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D7E9E6-06A6-4D55-97DD-135A1DA9B329}" type="slidenum">
              <a:rPr lang="tr-TR" altLang="tr-TR" smtClean="0">
                <a:cs typeface="Arial" charset="0"/>
              </a:rPr>
              <a:pPr/>
              <a:t>34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714500" y="2500313"/>
            <a:ext cx="6858000" cy="3595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b="1" smtClean="0">
                <a:solidFill>
                  <a:srgbClr val="003399"/>
                </a:solidFill>
              </a:rPr>
              <a:t>Gözler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3399"/>
                </a:solidFill>
              </a:rPr>
              <a:t>Sağa bakıyorsa</a:t>
            </a:r>
            <a:r>
              <a:rPr lang="tr-TR" altLang="tr-TR" smtClean="0"/>
              <a:t>, görsel tasarlama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3399"/>
                </a:solidFill>
              </a:rPr>
              <a:t>Yukarı bakıyorsa</a:t>
            </a:r>
            <a:r>
              <a:rPr lang="tr-TR" altLang="tr-TR" smtClean="0"/>
              <a:t>, koku hatırlama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3399"/>
                </a:solidFill>
              </a:rPr>
              <a:t>Sola bakıyorsa </a:t>
            </a:r>
            <a:r>
              <a:rPr lang="tr-TR" altLang="tr-TR" smtClean="0"/>
              <a:t>görsel hatırlama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3399"/>
                </a:solidFill>
              </a:rPr>
              <a:t>Ortada ise </a:t>
            </a:r>
            <a:r>
              <a:rPr lang="tr-TR" altLang="tr-TR" smtClean="0"/>
              <a:t>duygusal sentez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3399"/>
                </a:solidFill>
              </a:rPr>
              <a:t>Aşağı bakıyorsa </a:t>
            </a:r>
            <a:r>
              <a:rPr lang="tr-TR" altLang="tr-TR" smtClean="0"/>
              <a:t>tat hatırlama</a:t>
            </a:r>
          </a:p>
        </p:txBody>
      </p:sp>
      <p:pic>
        <p:nvPicPr>
          <p:cNvPr id="50180" name="Picture 1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928688"/>
            <a:ext cx="2971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58F66D31-817D-4418-B428-3FE92C57E733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120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F9E57E-913C-4D1B-AAE5-F76C0D1E32DE}" type="slidenum">
              <a:rPr lang="tr-TR" altLang="tr-TR" smtClean="0">
                <a:cs typeface="Arial" charset="0"/>
              </a:rPr>
              <a:pPr/>
              <a:t>35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120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89113" y="838200"/>
            <a:ext cx="6421437" cy="733425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Bakışlar</a:t>
            </a:r>
          </a:p>
        </p:txBody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43063"/>
            <a:ext cx="8305800" cy="4452937"/>
          </a:xfrm>
        </p:spPr>
        <p:txBody>
          <a:bodyPr/>
          <a:lstStyle/>
          <a:p>
            <a:pPr eaLnBrk="1" hangingPunct="1"/>
            <a:r>
              <a:rPr lang="tr-TR" altLang="tr-TR" smtClean="0"/>
              <a:t>İlgi bakışı</a:t>
            </a:r>
          </a:p>
          <a:p>
            <a:pPr eaLnBrk="1" hangingPunct="1"/>
            <a:r>
              <a:rPr lang="tr-TR" altLang="tr-TR" smtClean="0"/>
              <a:t>Müfettiş bakışı</a:t>
            </a:r>
          </a:p>
          <a:p>
            <a:pPr eaLnBrk="1" hangingPunct="1"/>
            <a:r>
              <a:rPr lang="tr-TR" altLang="tr-TR" smtClean="0"/>
              <a:t>Tehdit bakışı</a:t>
            </a:r>
          </a:p>
          <a:p>
            <a:pPr eaLnBrk="1" hangingPunct="1"/>
            <a:endParaRPr lang="tr-TR" altLang="tr-TR" smtClean="0"/>
          </a:p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</p:txBody>
      </p:sp>
      <p:pic>
        <p:nvPicPr>
          <p:cNvPr id="51205" name="Picture 10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500438"/>
            <a:ext cx="2081213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3500438"/>
            <a:ext cx="2281237" cy="20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10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3571875"/>
            <a:ext cx="182562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573D87D0-7679-4A30-B915-FDF616ABB812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222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FD202B-4BF3-459C-A8DC-6619476EE771}" type="slidenum">
              <a:rPr lang="tr-TR" altLang="tr-TR" smtClean="0">
                <a:cs typeface="Arial" charset="0"/>
              </a:rPr>
              <a:pPr/>
              <a:t>36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181850" cy="857250"/>
          </a:xfrm>
        </p:spPr>
        <p:txBody>
          <a:bodyPr/>
          <a:lstStyle/>
          <a:p>
            <a:pPr algn="ctr" eaLnBrk="1" hangingPunct="1"/>
            <a:r>
              <a:rPr lang="tr-TR" altLang="tr-TR" b="1" smtClean="0"/>
              <a:t>Üstünlük belirten hareketler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66800"/>
            <a:ext cx="6186487" cy="5362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003399"/>
                </a:solidFill>
              </a:rPr>
              <a:t>Sıkılmış yumruğuyla, kağıdın üzerine işaret eden öğretmen</a:t>
            </a:r>
            <a:r>
              <a:rPr lang="tr-TR" altLang="tr-TR" sz="2800" smtClean="0"/>
              <a:t>, hiçbir mazeret kabul etmeyeceğini belirtir.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003399"/>
                </a:solidFill>
              </a:rPr>
              <a:t>Öğrenciyi elinin tersiyle kendinden uzaklaştıran öğretmen, </a:t>
            </a:r>
            <a:r>
              <a:rPr lang="tr-TR" altLang="tr-TR" sz="2800" smtClean="0"/>
              <a:t>ona değer vermediğini göstermektedir.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Öğrenci bir soruya cevap verirken, </a:t>
            </a:r>
            <a:r>
              <a:rPr lang="tr-TR" altLang="tr-TR" sz="2800" smtClean="0">
                <a:solidFill>
                  <a:srgbClr val="003399"/>
                </a:solidFill>
              </a:rPr>
              <a:t>başını geriye doğru atan öğretmen</a:t>
            </a:r>
            <a:r>
              <a:rPr lang="tr-TR" altLang="tr-TR" sz="2800" smtClean="0"/>
              <a:t>, öğrencide tedirginlik yaratır.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Öğretmen, </a:t>
            </a:r>
            <a:r>
              <a:rPr lang="tr-TR" altLang="tr-TR" sz="2800" smtClean="0">
                <a:solidFill>
                  <a:srgbClr val="003399"/>
                </a:solidFill>
              </a:rPr>
              <a:t>ellerini ensesine koyarak geriye yaslanırsa</a:t>
            </a:r>
            <a:r>
              <a:rPr lang="tr-TR" altLang="tr-TR" sz="2800" smtClean="0"/>
              <a:t>, kesin üstünlük ifadesidir. Başkalarını önemsememek anlamındadır.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smtClean="0"/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1214438"/>
            <a:ext cx="2478087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9AC275C0-A124-43C4-B736-C98B6BCEA6E1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325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880C7-24FA-442F-8545-09A6BBCD7C8A}" type="slidenum">
              <a:rPr lang="tr-TR" altLang="tr-TR" smtClean="0">
                <a:cs typeface="Arial" charset="0"/>
              </a:rPr>
              <a:pPr/>
              <a:t>37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857250"/>
            <a:ext cx="6096000" cy="1071563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tr-TR" altLang="tr-TR" b="1" smtClean="0"/>
              <a:t>Oturma  düzeni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5286375" cy="314325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b="1" smtClean="0">
                <a:solidFill>
                  <a:srgbClr val="003399"/>
                </a:solidFill>
              </a:rPr>
              <a:t>Oturma düzeni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002060"/>
                </a:solidFill>
              </a:rPr>
              <a:t>Ön sıralarda oturanlar</a:t>
            </a:r>
            <a:r>
              <a:rPr lang="tr-TR" altLang="tr-TR" sz="2800" smtClean="0"/>
              <a:t>, derse  diğer sıralardaki kursiyerlerden daha fazla katılıyorlar.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İkinci derecede </a:t>
            </a:r>
            <a:r>
              <a:rPr lang="tr-TR" altLang="tr-TR" sz="2800" smtClean="0">
                <a:solidFill>
                  <a:srgbClr val="002060"/>
                </a:solidFill>
              </a:rPr>
              <a:t>duvar kenarında oturan</a:t>
            </a:r>
            <a:r>
              <a:rPr lang="tr-TR" altLang="tr-TR" sz="2800" smtClean="0"/>
              <a:t> kursiyerler katılır.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smtClean="0"/>
          </a:p>
        </p:txBody>
      </p:sp>
      <p:pic>
        <p:nvPicPr>
          <p:cNvPr id="532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643063"/>
            <a:ext cx="3657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19763" cy="10715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B4A96D06-5295-48B1-AA37-55AE6BF3ED2A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529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FB4E6-EED2-40E8-8116-5E63AECD9092}" type="slidenum">
              <a:rPr lang="tr-TR" altLang="tr-TR" smtClean="0">
                <a:cs typeface="Arial" charset="0"/>
              </a:rPr>
              <a:pPr/>
              <a:t>38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52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Renkler</a:t>
            </a:r>
          </a:p>
        </p:txBody>
      </p:sp>
      <p:sp>
        <p:nvSpPr>
          <p:cNvPr id="40966" name="Rectangle 102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1219200"/>
            <a:ext cx="8629650" cy="50673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sz="2800" dirty="0">
                <a:solidFill>
                  <a:srgbClr val="FF0000"/>
                </a:solidFill>
              </a:rPr>
              <a:t>Kırmızı</a:t>
            </a:r>
            <a:r>
              <a:rPr lang="tr-TR" sz="2800" dirty="0"/>
              <a:t> iştah açar.</a:t>
            </a:r>
          </a:p>
          <a:p>
            <a:pPr eaLnBrk="1" hangingPunct="1">
              <a:defRPr/>
            </a:pPr>
            <a:r>
              <a:rPr lang="tr-TR" sz="2800" b="1" dirty="0">
                <a:solidFill>
                  <a:srgbClr val="008080"/>
                </a:solidFill>
              </a:rPr>
              <a:t>Yeşil</a:t>
            </a:r>
            <a:r>
              <a:rPr lang="tr-TR" sz="2800" dirty="0"/>
              <a:t> güven verir.</a:t>
            </a:r>
          </a:p>
          <a:p>
            <a:pPr eaLnBrk="1" hangingPunct="1">
              <a:defRPr/>
            </a:pPr>
            <a:r>
              <a:rPr lang="tr-TR" sz="2800" b="1" dirty="0"/>
              <a:t>Siyah, </a:t>
            </a:r>
            <a:r>
              <a:rPr lang="tr-TR" sz="2800" dirty="0"/>
              <a:t>gücü ve tutkuyu temsil eder.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chemeClr val="bg1"/>
                </a:solidFill>
              </a:rPr>
              <a:t>Beyaz</a:t>
            </a:r>
            <a:r>
              <a:rPr lang="tr-TR" sz="2800" dirty="0"/>
              <a:t>, istikrarı, devamlılığı ve temizliği temsil eder.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3399"/>
                </a:solidFill>
              </a:rPr>
              <a:t>Mavi</a:t>
            </a:r>
            <a:r>
              <a:rPr lang="tr-TR" sz="2800" dirty="0"/>
              <a:t>, sakinliği, durgunluğu ifade eder.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7030A0"/>
                </a:solidFill>
              </a:rPr>
              <a:t>Mor</a:t>
            </a:r>
            <a:r>
              <a:rPr lang="tr-TR" sz="2800" dirty="0"/>
              <a:t>, </a:t>
            </a:r>
            <a:r>
              <a:rPr lang="tr-TR" sz="2800" dirty="0" err="1"/>
              <a:t>nevrotik</a:t>
            </a:r>
            <a:r>
              <a:rPr lang="tr-TR" sz="2800" dirty="0"/>
              <a:t> duyguları ortaya çıkarır. 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FF99FF"/>
                </a:solidFill>
              </a:rPr>
              <a:t>Pembe</a:t>
            </a:r>
            <a:r>
              <a:rPr lang="tr-TR" sz="2800" dirty="0"/>
              <a:t>, kin ve düşmanlığı yok eder.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FFFF00"/>
                </a:solidFill>
              </a:rPr>
              <a:t>Sarı, </a:t>
            </a:r>
            <a:r>
              <a:rPr lang="tr-TR" sz="2800" dirty="0"/>
              <a:t>geçiciliği ve dikkat çekiciliği ifade eder.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Kahverengi</a:t>
            </a:r>
            <a:r>
              <a:rPr lang="tr-TR" sz="2800" dirty="0"/>
              <a:t>, hızlı hareketi ifade eder.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39C02DCD-1843-496B-9A46-B515AB72AFB0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632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098A70-E03A-44D9-AC65-D4CEFF9D1FDC}" type="slidenum">
              <a:rPr lang="tr-TR" altLang="tr-TR" smtClean="0">
                <a:cs typeface="Arial" charset="0"/>
              </a:rPr>
              <a:pPr/>
              <a:t>39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1500"/>
            <a:ext cx="9144000" cy="857250"/>
          </a:xfrm>
        </p:spPr>
        <p:txBody>
          <a:bodyPr/>
          <a:lstStyle/>
          <a:p>
            <a:pPr eaLnBrk="1" hangingPunct="1"/>
            <a:r>
              <a:rPr lang="tr-TR" altLang="tr-TR" sz="4000" smtClean="0">
                <a:solidFill>
                  <a:srgbClr val="003399"/>
                </a:solidFill>
              </a:rPr>
              <a:t>Öğrencilerle etkili iletişim kurma becerisi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500188"/>
            <a:ext cx="8715375" cy="4857750"/>
          </a:xfrm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tr-TR" altLang="tr-TR" sz="2800" smtClean="0"/>
              <a:t>Şimdi (şu an) ile meşgul olun.</a:t>
            </a:r>
          </a:p>
          <a:p>
            <a:pPr eaLnBrk="1" hangingPunct="1"/>
            <a:r>
              <a:rPr lang="tr-TR" altLang="tr-TR" sz="2800" smtClean="0"/>
              <a:t>Öğrenciler hakkında konuşmaktan çok, doğrudan onlarla konuşun.</a:t>
            </a:r>
          </a:p>
          <a:p>
            <a:pPr eaLnBrk="1" hangingPunct="1"/>
            <a:r>
              <a:rPr lang="tr-TR" altLang="tr-TR" sz="2800" smtClean="0"/>
              <a:t>Nazik ve kibar olun.</a:t>
            </a:r>
          </a:p>
          <a:p>
            <a:pPr eaLnBrk="1" hangingPunct="1"/>
            <a:r>
              <a:rPr lang="tr-TR" altLang="tr-TR" sz="2800" smtClean="0"/>
              <a:t>Göz kontağı kurun. Sözel olmayan mesajlara dikkat edin.</a:t>
            </a:r>
          </a:p>
          <a:p>
            <a:pPr eaLnBrk="1" hangingPunct="1"/>
            <a:r>
              <a:rPr lang="tr-TR" altLang="tr-TR" sz="2800" smtClean="0"/>
              <a:t>Ben dili kullanarak, söylediğinizin sorumluluğunu alın.</a:t>
            </a:r>
          </a:p>
          <a:p>
            <a:pPr eaLnBrk="1" hangingPunct="1"/>
            <a:r>
              <a:rPr lang="tr-TR" altLang="tr-TR" sz="2800" smtClean="0"/>
              <a:t>Kişi hakkında değil, durum hakkında konuşun.</a:t>
            </a:r>
          </a:p>
          <a:p>
            <a:pPr eaLnBrk="1" hangingPunct="1"/>
            <a:r>
              <a:rPr lang="tr-TR" altLang="tr-TR" sz="2800" smtClean="0"/>
              <a:t>Soru sormaktan çok cümle kurun.</a:t>
            </a:r>
          </a:p>
          <a:p>
            <a:pPr eaLnBrk="1" hangingPunct="1"/>
            <a:r>
              <a:rPr lang="tr-TR" altLang="tr-TR" sz="2800" smtClean="0"/>
              <a:t>Duygulara değil, davranışlara sınır getirin.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F5B6C7D7-7F63-4C60-A575-271E4DF82E93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1945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036F63-5F60-4D8C-8970-E59C99AE325D}" type="slidenum">
              <a:rPr lang="tr-TR" altLang="tr-TR" smtClean="0">
                <a:cs typeface="Arial" charset="0"/>
              </a:rPr>
              <a:pPr/>
              <a:t>4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714500"/>
            <a:ext cx="7772400" cy="4502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CC0000"/>
                </a:solidFill>
              </a:rPr>
              <a:t>   </a:t>
            </a:r>
            <a:r>
              <a:rPr lang="tr-TR" altLang="tr-TR" sz="2400" b="1" smtClean="0"/>
              <a:t>Verilen mesajlar;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  düşmanlık,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  sıkıntı,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  güven,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  saldırganlık,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/>
              <a:t>  hoşlanma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smtClean="0"/>
              <a:t>    gibi gerçek duygu ve tavırları yansıtmak konusunda, söylenen kelimelerden çok daha önemli rol oynar.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smtClean="0"/>
          </a:p>
        </p:txBody>
      </p:sp>
      <p:sp>
        <p:nvSpPr>
          <p:cNvPr id="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813" y="857250"/>
            <a:ext cx="7772400" cy="7143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tr-TR" altLang="tr-TR" sz="3600" b="1" dirty="0">
                <a:solidFill>
                  <a:srgbClr val="3333CC"/>
                </a:solidFill>
              </a:rPr>
              <a:t>Beden Dili ile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0AF0869A-1290-4131-A57C-CA868ABAC8F9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734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E509EE-0BFB-4F4C-BC91-74502B7607C7}" type="slidenum">
              <a:rPr lang="tr-TR" altLang="tr-TR" smtClean="0">
                <a:cs typeface="Arial" charset="0"/>
              </a:rPr>
              <a:pPr/>
              <a:t>40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813" y="990600"/>
            <a:ext cx="6500812" cy="1295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	</a:t>
            </a:r>
            <a:r>
              <a:rPr lang="tr-TR" altLang="tr-TR" b="1" smtClean="0"/>
              <a:t>Dokunma</a:t>
            </a:r>
            <a:r>
              <a:rPr lang="tr-TR" altLang="tr-TR" smtClean="0"/>
              <a:t>  öğrenciler açısından oldukça önemli bir etkiye sahiptir. 	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</p:txBody>
      </p:sp>
      <p:pic>
        <p:nvPicPr>
          <p:cNvPr id="57348" name="Picture 2" descr="ÖĞRETMEN ÖĞRENCİ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2286000"/>
            <a:ext cx="692943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3BD56E53-CD43-464C-936C-024956121D7B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83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EAC1D0-04F3-41DB-B5D0-DAC939078B2A}" type="slidenum">
              <a:rPr lang="tr-TR" altLang="tr-TR" smtClean="0">
                <a:cs typeface="Arial" charset="0"/>
              </a:rPr>
              <a:pPr/>
              <a:t>41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08050"/>
            <a:ext cx="8610600" cy="1143000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tr-TR" altLang="tr-TR" smtClean="0"/>
              <a:t>Bölgeler ve hakimiyet alanı</a:t>
            </a:r>
          </a:p>
        </p:txBody>
      </p:sp>
      <p:sp>
        <p:nvSpPr>
          <p:cNvPr id="58372" name="Oval 7"/>
          <p:cNvSpPr>
            <a:spLocks noGrp="1" noChangeArrowheads="1"/>
          </p:cNvSpPr>
          <p:nvPr>
            <p:ph type="body" idx="1"/>
          </p:nvPr>
        </p:nvSpPr>
        <p:spPr>
          <a:xfrm>
            <a:off x="285750" y="2286000"/>
            <a:ext cx="2201863" cy="1143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smtClean="0"/>
              <a:t>Özel alan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smtClean="0"/>
              <a:t>0-46 cm</a:t>
            </a:r>
          </a:p>
        </p:txBody>
      </p:sp>
      <p:sp>
        <p:nvSpPr>
          <p:cNvPr id="58373" name="Oval 9"/>
          <p:cNvSpPr>
            <a:spLocks noChangeArrowheads="1"/>
          </p:cNvSpPr>
          <p:nvPr/>
        </p:nvSpPr>
        <p:spPr bwMode="auto">
          <a:xfrm>
            <a:off x="2286000" y="3071813"/>
            <a:ext cx="2714625" cy="1714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tr-TR" altLang="tr-TR"/>
              <a:t>Kişisel alan</a:t>
            </a:r>
          </a:p>
          <a:p>
            <a:pPr algn="ctr"/>
            <a:r>
              <a:rPr kumimoji="0" lang="tr-TR" altLang="tr-TR"/>
              <a:t>47-120 cm</a:t>
            </a:r>
          </a:p>
        </p:txBody>
      </p:sp>
      <p:sp>
        <p:nvSpPr>
          <p:cNvPr id="58374" name="Oval 10"/>
          <p:cNvSpPr>
            <a:spLocks noChangeArrowheads="1"/>
          </p:cNvSpPr>
          <p:nvPr/>
        </p:nvSpPr>
        <p:spPr bwMode="auto">
          <a:xfrm>
            <a:off x="5072063" y="3500438"/>
            <a:ext cx="3724275" cy="2714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tr-TR" altLang="tr-TR"/>
              <a:t>Sosyal alan</a:t>
            </a:r>
          </a:p>
          <a:p>
            <a:pPr algn="ctr"/>
            <a:r>
              <a:rPr kumimoji="0" lang="tr-TR" altLang="tr-TR"/>
              <a:t>121-350 cm</a:t>
            </a: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C4E1F1D6-788E-4705-9243-294F256C56D9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6041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99EE93-95AE-4705-809C-45F45DCFFDC0}" type="slidenum">
              <a:rPr lang="tr-TR" altLang="tr-TR" smtClean="0">
                <a:cs typeface="Arial" charset="0"/>
              </a:rPr>
              <a:pPr/>
              <a:t>42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836613"/>
            <a:ext cx="3095625" cy="877887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tr-TR" altLang="tr-TR" b="1" smtClean="0"/>
              <a:t>Özel alan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85938"/>
            <a:ext cx="4929188" cy="4310062"/>
          </a:xfrm>
        </p:spPr>
        <p:txBody>
          <a:bodyPr lIns="92075" tIns="46038" rIns="92075" bIns="46038"/>
          <a:lstStyle/>
          <a:p>
            <a:pPr eaLnBrk="1" hangingPunct="1"/>
            <a:r>
              <a:rPr lang="tr-TR" altLang="tr-TR" smtClean="0"/>
              <a:t>Anne</a:t>
            </a:r>
          </a:p>
          <a:p>
            <a:pPr eaLnBrk="1" hangingPunct="1"/>
            <a:r>
              <a:rPr lang="tr-TR" altLang="tr-TR" smtClean="0"/>
              <a:t>Baba</a:t>
            </a:r>
          </a:p>
          <a:p>
            <a:pPr eaLnBrk="1" hangingPunct="1"/>
            <a:r>
              <a:rPr lang="tr-TR" altLang="tr-TR" smtClean="0"/>
              <a:t>Eş</a:t>
            </a:r>
          </a:p>
          <a:p>
            <a:pPr eaLnBrk="1" hangingPunct="1"/>
            <a:r>
              <a:rPr lang="tr-TR" altLang="tr-TR" smtClean="0"/>
              <a:t>Çocuklar ve</a:t>
            </a:r>
          </a:p>
          <a:p>
            <a:pPr eaLnBrk="1" hangingPunct="1"/>
            <a:r>
              <a:rPr lang="tr-TR" altLang="tr-TR" smtClean="0"/>
              <a:t>çok yakınlar girebilir.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Alan ihlal edildiğinde kalp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atışı artar. Birey strese girer. </a:t>
            </a:r>
          </a:p>
        </p:txBody>
      </p:sp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762000"/>
            <a:ext cx="35052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A8EDB874-DB39-4565-870A-D55D1ADEB596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624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B7FCB-D86C-4953-8AFD-13A06421C52B}" type="slidenum">
              <a:rPr lang="tr-TR" altLang="tr-TR" smtClean="0">
                <a:cs typeface="Arial" charset="0"/>
              </a:rPr>
              <a:pPr/>
              <a:t>43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85813"/>
            <a:ext cx="6096000" cy="928687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tr-TR" altLang="tr-TR" b="1" smtClean="0"/>
              <a:t>Kişisel alan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43063"/>
            <a:ext cx="8858250" cy="1643062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	İki arkadaşın yemek masasında koruduğu alandır.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İhlâl edildiğinde, eğer rahatsızlık yaratıyorsa alan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korunur.</a:t>
            </a:r>
          </a:p>
        </p:txBody>
      </p:sp>
      <p:pic>
        <p:nvPicPr>
          <p:cNvPr id="624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3000375"/>
            <a:ext cx="53578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5A918B5A-CF00-4897-815C-58A187CF1CAD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6451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5FB572-3447-4702-93A4-6C468AF59B0B}" type="slidenum">
              <a:rPr lang="tr-TR" altLang="tr-TR" smtClean="0">
                <a:cs typeface="Arial" charset="0"/>
              </a:rPr>
              <a:pPr/>
              <a:t>44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714375"/>
            <a:ext cx="4357688" cy="928688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tr-TR" altLang="tr-TR" b="1" smtClean="0"/>
              <a:t>Sosyal alan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4572000" cy="4752975"/>
          </a:xfrm>
        </p:spPr>
        <p:txBody>
          <a:bodyPr lIns="92075" tIns="46038" rIns="92075" bIns="46038"/>
          <a:lstStyle/>
          <a:p>
            <a:pPr eaLnBrk="1" hangingPunct="1">
              <a:buFont typeface="Arial" charset="0"/>
              <a:buChar char="•"/>
            </a:pPr>
            <a:r>
              <a:rPr lang="tr-TR" altLang="tr-TR" smtClean="0"/>
              <a:t>Arkadaşlar</a:t>
            </a:r>
          </a:p>
          <a:p>
            <a:pPr eaLnBrk="1" hangingPunct="1">
              <a:buFont typeface="Arial" charset="0"/>
              <a:buChar char="•"/>
            </a:pPr>
            <a:r>
              <a:rPr lang="tr-TR" altLang="tr-TR" smtClean="0"/>
              <a:t>Tanıdıklar</a:t>
            </a:r>
          </a:p>
          <a:p>
            <a:pPr eaLnBrk="1" hangingPunct="1">
              <a:buFont typeface="Arial" charset="0"/>
              <a:buChar char="•"/>
            </a:pPr>
            <a:r>
              <a:rPr lang="tr-TR" altLang="tr-TR" smtClean="0"/>
              <a:t>Çalışma arkadaşları</a:t>
            </a:r>
          </a:p>
          <a:p>
            <a:pPr eaLnBrk="1" hangingPunct="1">
              <a:buFont typeface="Arial" charset="0"/>
              <a:buChar char="•"/>
            </a:pPr>
            <a:r>
              <a:rPr lang="tr-TR" altLang="tr-TR" smtClean="0"/>
              <a:t>Sosyalleşme etkinlikleri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     için ayrılan alan.</a:t>
            </a:r>
          </a:p>
          <a:p>
            <a:pPr eaLnBrk="1" hangingPunct="1">
              <a:buFont typeface="Arial" charset="0"/>
              <a:buChar char="•"/>
            </a:pPr>
            <a:r>
              <a:rPr lang="tr-TR" altLang="tr-TR" smtClean="0"/>
              <a:t>Öğretmen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     ile öğrenci velisi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     arasındaki alandır.</a:t>
            </a:r>
          </a:p>
        </p:txBody>
      </p:sp>
      <p:pic>
        <p:nvPicPr>
          <p:cNvPr id="6451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908050"/>
            <a:ext cx="44196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8FB5195B-2E24-4175-97E7-0C27AF2E910C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6656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36BCA-9B0F-4947-A5F3-C3016E496E25}" type="slidenum">
              <a:rPr lang="tr-TR" altLang="tr-TR" smtClean="0">
                <a:cs typeface="Arial" charset="0"/>
              </a:rPr>
              <a:pPr/>
              <a:t>45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85800"/>
            <a:ext cx="6096000" cy="1143000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tr-TR" altLang="tr-TR" smtClean="0"/>
              <a:t>Diğer alanlar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3276600"/>
          </a:xfrm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Kritik alan</a:t>
            </a:r>
          </a:p>
          <a:p>
            <a:pPr eaLnBrk="1" hangingPunct="1"/>
            <a:r>
              <a:rPr lang="tr-TR" altLang="tr-TR" smtClean="0"/>
              <a:t>Kaçış alanı</a:t>
            </a:r>
          </a:p>
          <a:p>
            <a:pPr eaLnBrk="1" hangingPunct="1"/>
            <a:r>
              <a:rPr lang="tr-TR" altLang="tr-TR" smtClean="0"/>
              <a:t>Soyutlanma</a:t>
            </a:r>
          </a:p>
          <a:p>
            <a:pPr eaLnBrk="1" hangingPunct="1"/>
            <a:r>
              <a:rPr lang="tr-TR" altLang="tr-TR" smtClean="0"/>
              <a:t>Çalışma alanı</a:t>
            </a:r>
          </a:p>
        </p:txBody>
      </p:sp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600200"/>
            <a:ext cx="587692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101EC5CC-68AF-42D4-B06B-D5406F15998F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048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15FD3-83F1-4F69-A899-F06938DB5DE2}" type="slidenum">
              <a:rPr lang="tr-TR" altLang="tr-TR" smtClean="0">
                <a:cs typeface="Arial" charset="0"/>
              </a:rPr>
              <a:pPr/>
              <a:t>5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b="1" smtClean="0">
                <a:solidFill>
                  <a:srgbClr val="3333CC"/>
                </a:solidFill>
              </a:rPr>
              <a:t>İlk izlenim, </a:t>
            </a:r>
            <a:r>
              <a:rPr lang="tr-TR" altLang="tr-TR" sz="2800" b="1" smtClean="0"/>
              <a:t>iletişimde çok önemlidir. </a:t>
            </a:r>
          </a:p>
          <a:p>
            <a:pPr eaLnBrk="1" hangingPunct="1"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b="1" smtClean="0">
                <a:solidFill>
                  <a:srgbClr val="3333CC"/>
                </a:solidFill>
              </a:rPr>
              <a:t>İlk izlenimi oluşturan şeyler ise davranışlarımız ve sözlerimizdir. </a:t>
            </a:r>
          </a:p>
          <a:p>
            <a:pPr eaLnBrk="1" hangingPunct="1"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b="1" smtClean="0"/>
              <a:t>Basit bir hareket, binlerce kelimeden çok daha etkilidir. </a:t>
            </a:r>
            <a:endParaRPr lang="tr-TR" altLang="tr-TR" sz="2800" smtClean="0"/>
          </a:p>
        </p:txBody>
      </p:sp>
      <p:sp>
        <p:nvSpPr>
          <p:cNvPr id="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813" y="785813"/>
            <a:ext cx="77724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tr-TR" altLang="tr-TR" sz="3600" b="1" dirty="0">
                <a:solidFill>
                  <a:srgbClr val="3333CC"/>
                </a:solidFill>
              </a:rPr>
              <a:t>Beden Dili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714750"/>
            <a:ext cx="235743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2000250"/>
            <a:ext cx="2928937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7" name="Group 6"/>
          <p:cNvGrpSpPr>
            <a:grpSpLocks/>
          </p:cNvGrpSpPr>
          <p:nvPr/>
        </p:nvGrpSpPr>
        <p:grpSpPr bwMode="auto">
          <a:xfrm>
            <a:off x="3643313" y="2428875"/>
            <a:ext cx="3603625" cy="915988"/>
            <a:chOff x="1392" y="1056"/>
            <a:chExt cx="3072" cy="672"/>
          </a:xfrm>
        </p:grpSpPr>
        <p:sp>
          <p:nvSpPr>
            <p:cNvPr id="21519" name="AutoShape 7"/>
            <p:cNvSpPr>
              <a:spLocks noChangeArrowheads="1"/>
            </p:cNvSpPr>
            <p:nvPr/>
          </p:nvSpPr>
          <p:spPr bwMode="auto">
            <a:xfrm>
              <a:off x="1392" y="1056"/>
              <a:ext cx="3072" cy="672"/>
            </a:xfrm>
            <a:prstGeom prst="rightArrow">
              <a:avLst>
                <a:gd name="adj1" fmla="val 56250"/>
                <a:gd name="adj2" fmla="val 203175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21520" name="Text Box 8"/>
            <p:cNvSpPr txBox="1">
              <a:spLocks noChangeArrowheads="1"/>
            </p:cNvSpPr>
            <p:nvPr/>
          </p:nvSpPr>
          <p:spPr bwMode="auto">
            <a:xfrm>
              <a:off x="2706" y="1172"/>
              <a:ext cx="1128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tr-TR" sz="3600" b="1">
                  <a:solidFill>
                    <a:srgbClr val="0000CC"/>
                  </a:solidFill>
                  <a:cs typeface="Times New Roman" pitchFamily="18" charset="0"/>
                </a:rPr>
                <a:t>SÖZ</a:t>
              </a:r>
              <a:endParaRPr lang="en-US" altLang="tr-TR">
                <a:latin typeface="Arial" charset="0"/>
              </a:endParaRPr>
            </a:p>
          </p:txBody>
        </p:sp>
      </p:grpSp>
      <p:grpSp>
        <p:nvGrpSpPr>
          <p:cNvPr id="21508" name="Group 9"/>
          <p:cNvGrpSpPr>
            <a:grpSpLocks/>
          </p:cNvGrpSpPr>
          <p:nvPr/>
        </p:nvGrpSpPr>
        <p:grpSpPr bwMode="auto">
          <a:xfrm>
            <a:off x="3500438" y="4056063"/>
            <a:ext cx="3817937" cy="915987"/>
            <a:chOff x="1392" y="2256"/>
            <a:chExt cx="3072" cy="672"/>
          </a:xfrm>
        </p:grpSpPr>
        <p:sp>
          <p:nvSpPr>
            <p:cNvPr id="21517" name="AutoShape 10"/>
            <p:cNvSpPr>
              <a:spLocks noChangeArrowheads="1"/>
            </p:cNvSpPr>
            <p:nvPr/>
          </p:nvSpPr>
          <p:spPr bwMode="auto">
            <a:xfrm>
              <a:off x="1392" y="2256"/>
              <a:ext cx="3072" cy="672"/>
            </a:xfrm>
            <a:prstGeom prst="rightArrow">
              <a:avLst>
                <a:gd name="adj1" fmla="val 56250"/>
                <a:gd name="adj2" fmla="val 203175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21518" name="Text Box 11"/>
            <p:cNvSpPr txBox="1">
              <a:spLocks noChangeArrowheads="1"/>
            </p:cNvSpPr>
            <p:nvPr/>
          </p:nvSpPr>
          <p:spPr bwMode="auto">
            <a:xfrm>
              <a:off x="2706" y="2372"/>
              <a:ext cx="1015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tr-TR" sz="3600" b="1">
                  <a:solidFill>
                    <a:srgbClr val="0000CC"/>
                  </a:solidFill>
                  <a:cs typeface="Times New Roman" pitchFamily="18" charset="0"/>
                </a:rPr>
                <a:t>SES</a:t>
              </a:r>
              <a:endParaRPr lang="en-US" altLang="tr-TR">
                <a:latin typeface="Arial" charset="0"/>
              </a:endParaRPr>
            </a:p>
          </p:txBody>
        </p:sp>
      </p:grpSp>
      <p:grpSp>
        <p:nvGrpSpPr>
          <p:cNvPr id="21509" name="Group 12"/>
          <p:cNvGrpSpPr>
            <a:grpSpLocks/>
          </p:cNvGrpSpPr>
          <p:nvPr/>
        </p:nvGrpSpPr>
        <p:grpSpPr bwMode="auto">
          <a:xfrm>
            <a:off x="2928938" y="5561013"/>
            <a:ext cx="4286250" cy="915987"/>
            <a:chOff x="1392" y="3360"/>
            <a:chExt cx="3072" cy="672"/>
          </a:xfrm>
        </p:grpSpPr>
        <p:sp>
          <p:nvSpPr>
            <p:cNvPr id="21515" name="AutoShape 13"/>
            <p:cNvSpPr>
              <a:spLocks noChangeArrowheads="1"/>
            </p:cNvSpPr>
            <p:nvPr/>
          </p:nvSpPr>
          <p:spPr bwMode="auto">
            <a:xfrm>
              <a:off x="1392" y="3360"/>
              <a:ext cx="3072" cy="672"/>
            </a:xfrm>
            <a:prstGeom prst="rightArrow">
              <a:avLst>
                <a:gd name="adj1" fmla="val 56250"/>
                <a:gd name="adj2" fmla="val 203175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21516" name="Text Box 14"/>
            <p:cNvSpPr txBox="1">
              <a:spLocks noChangeArrowheads="1"/>
            </p:cNvSpPr>
            <p:nvPr/>
          </p:nvSpPr>
          <p:spPr bwMode="auto">
            <a:xfrm>
              <a:off x="1447" y="3487"/>
              <a:ext cx="2874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tr-TR" sz="3600" b="1">
                  <a:solidFill>
                    <a:srgbClr val="0000CC"/>
                  </a:solidFill>
                  <a:cs typeface="Times New Roman" pitchFamily="18" charset="0"/>
                </a:rPr>
                <a:t>BEDEN DİLİ</a:t>
              </a:r>
              <a:endParaRPr lang="en-US" altLang="tr-TR">
                <a:latin typeface="Arial" charset="0"/>
              </a:endParaRPr>
            </a:p>
          </p:txBody>
        </p:sp>
      </p:grpSp>
      <p:sp>
        <p:nvSpPr>
          <p:cNvPr id="21510" name="Text Box 15"/>
          <p:cNvSpPr txBox="1">
            <a:spLocks noChangeArrowheads="1"/>
          </p:cNvSpPr>
          <p:nvPr/>
        </p:nvSpPr>
        <p:spPr bwMode="auto">
          <a:xfrm>
            <a:off x="457200" y="2619375"/>
            <a:ext cx="167481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altLang="tr-TR"/>
          </a:p>
        </p:txBody>
      </p:sp>
      <p:sp>
        <p:nvSpPr>
          <p:cNvPr id="103440" name="Text Box 16">
            <a:extLst>
              <a:ext uri="{FF2B5EF4-FFF2-40B4-BE49-F238E27FC236}"/>
            </a:extLst>
          </p:cNvPr>
          <p:cNvSpPr txBox="1"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MESAJIN ULAŞMA</a:t>
            </a:r>
            <a:r>
              <a:rPr lang="tr-T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21512" name="Text Box 17"/>
          <p:cNvSpPr txBox="1">
            <a:spLocks noChangeArrowheads="1"/>
          </p:cNvSpPr>
          <p:nvPr/>
        </p:nvSpPr>
        <p:spPr bwMode="auto">
          <a:xfrm>
            <a:off x="7883525" y="2701925"/>
            <a:ext cx="865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 b="1">
                <a:solidFill>
                  <a:srgbClr val="0000CC"/>
                </a:solidFill>
                <a:latin typeface="Tahoma" pitchFamily="34" charset="0"/>
              </a:rPr>
              <a:t>%7</a:t>
            </a:r>
            <a:endParaRPr lang="en-US" altLang="tr-TR" b="1">
              <a:solidFill>
                <a:srgbClr val="0000CC"/>
              </a:solidFill>
              <a:latin typeface="Tahoma" pitchFamily="34" charset="0"/>
            </a:endParaRPr>
          </a:p>
        </p:txBody>
      </p:sp>
      <p:sp>
        <p:nvSpPr>
          <p:cNvPr id="21513" name="AutoShape 18"/>
          <p:cNvSpPr>
            <a:spLocks/>
          </p:cNvSpPr>
          <p:nvPr/>
        </p:nvSpPr>
        <p:spPr bwMode="auto">
          <a:xfrm>
            <a:off x="7596188" y="4365625"/>
            <a:ext cx="504825" cy="1943100"/>
          </a:xfrm>
          <a:prstGeom prst="rightBrace">
            <a:avLst>
              <a:gd name="adj1" fmla="val 320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altLang="tr-TR"/>
          </a:p>
        </p:txBody>
      </p:sp>
      <p:sp>
        <p:nvSpPr>
          <p:cNvPr id="21514" name="Text Box 19"/>
          <p:cNvSpPr txBox="1">
            <a:spLocks noChangeArrowheads="1"/>
          </p:cNvSpPr>
          <p:nvPr/>
        </p:nvSpPr>
        <p:spPr bwMode="auto">
          <a:xfrm>
            <a:off x="8101013" y="5149850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 b="1">
                <a:solidFill>
                  <a:srgbClr val="0000CC"/>
                </a:solidFill>
                <a:latin typeface="Tahoma" pitchFamily="34" charset="0"/>
              </a:rPr>
              <a:t>%93</a:t>
            </a:r>
            <a:endParaRPr lang="en-US" altLang="tr-TR" b="1">
              <a:solidFill>
                <a:srgbClr val="0000CC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857250"/>
            <a:ext cx="7929562" cy="9286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tr-TR" altLang="tr-TR" sz="3600" b="1" dirty="0">
                <a:solidFill>
                  <a:srgbClr val="3333CC"/>
                </a:solidFill>
              </a:rPr>
              <a:t>Beden Dilinin Öğeleri</a:t>
            </a:r>
          </a:p>
        </p:txBody>
      </p:sp>
      <p:sp>
        <p:nvSpPr>
          <p:cNvPr id="54277" name="Rectangl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71500" y="1928813"/>
            <a:ext cx="3957638" cy="4000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Beden Duruşu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Mimikler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Başın Kullanımı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Oturmak İçin Seçilen Yer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Giyim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Bakım ve Makyaj</a:t>
            </a:r>
          </a:p>
        </p:txBody>
      </p:sp>
      <p:sp>
        <p:nvSpPr>
          <p:cNvPr id="54280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714875" y="1928813"/>
            <a:ext cx="3887788" cy="4000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Jestler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Göz Teması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Ayakların Kullanımı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Oturma Biçimi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Mesafe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altLang="tr-TR" b="1" dirty="0"/>
              <a:t>Kullanılan Aksesuarlar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nimBg="1" autoUpdateAnimBg="0"/>
      <p:bldP spid="5428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 descr="blank"/>
          <p:cNvSpPr>
            <a:spLocks noChangeAspect="1" noChangeArrowheads="1"/>
          </p:cNvSpPr>
          <p:nvPr/>
        </p:nvSpPr>
        <p:spPr bwMode="auto">
          <a:xfrm>
            <a:off x="4452938" y="3017838"/>
            <a:ext cx="2571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 altLang="tr-TR"/>
          </a:p>
        </p:txBody>
      </p:sp>
      <p:sp>
        <p:nvSpPr>
          <p:cNvPr id="23554" name="AutoShape 3" descr="blank"/>
          <p:cNvSpPr>
            <a:spLocks noChangeAspect="1" noChangeArrowheads="1"/>
          </p:cNvSpPr>
          <p:nvPr/>
        </p:nvSpPr>
        <p:spPr bwMode="auto">
          <a:xfrm>
            <a:off x="4452938" y="3017838"/>
            <a:ext cx="2571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 altLang="tr-TR"/>
          </a:p>
        </p:txBody>
      </p:sp>
      <p:sp>
        <p:nvSpPr>
          <p:cNvPr id="92164" name="WordArt 4"/>
          <p:cNvSpPr>
            <a:spLocks noChangeArrowheads="1" noChangeShapeType="1" noTextEdit="1"/>
          </p:cNvSpPr>
          <p:nvPr/>
        </p:nvSpPr>
        <p:spPr bwMode="auto">
          <a:xfrm>
            <a:off x="865188" y="841375"/>
            <a:ext cx="7431087" cy="125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'Dikkat vücudunuz konuşuyor' </a:t>
            </a:r>
          </a:p>
        </p:txBody>
      </p:sp>
      <p:sp>
        <p:nvSpPr>
          <p:cNvPr id="92165" name="WordArt 5"/>
          <p:cNvSpPr>
            <a:spLocks noChangeArrowheads="1" noChangeShapeType="1" noTextEdit="1"/>
          </p:cNvSpPr>
          <p:nvPr/>
        </p:nvSpPr>
        <p:spPr bwMode="auto">
          <a:xfrm>
            <a:off x="2627313" y="4005263"/>
            <a:ext cx="4119562" cy="531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Nasıl mı? </a:t>
            </a:r>
          </a:p>
        </p:txBody>
      </p:sp>
      <p:pic>
        <p:nvPicPr>
          <p:cNvPr id="23557" name="Picture 6" descr="bedendi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7725" y="2060575"/>
            <a:ext cx="19050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21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/>
      <p:bldP spid="921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10ADA389-3499-4D54-B3FA-3A193D2E1E0D}" type="datetime1">
              <a:rPr kumimoji="0" lang="tr-TR" altLang="tr-TR" sz="1400" smtClean="0">
                <a:solidFill>
                  <a:schemeClr val="tx2"/>
                </a:solidFill>
              </a:rPr>
              <a:pPr eaLnBrk="1" hangingPunct="1">
                <a:defRPr/>
              </a:pPr>
              <a:t>23.6.2019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2457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2CC8D-6664-4F9D-BA54-E259167A8341}" type="slidenum">
              <a:rPr lang="tr-TR" altLang="tr-TR" smtClean="0">
                <a:cs typeface="Arial" charset="0"/>
              </a:rPr>
              <a:pPr/>
              <a:t>9</a:t>
            </a:fld>
            <a:endParaRPr lang="tr-TR" altLang="tr-TR" sz="1400" smtClean="0">
              <a:cs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928688"/>
            <a:ext cx="6096000" cy="928687"/>
          </a:xfrm>
        </p:spPr>
        <p:txBody>
          <a:bodyPr/>
          <a:lstStyle/>
          <a:p>
            <a:pPr algn="ctr" eaLnBrk="1" hangingPunct="1"/>
            <a:r>
              <a:rPr lang="tr-TR" altLang="tr-TR" smtClean="0"/>
              <a:t>Eller ve Ellerin kullanımı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4357688"/>
            <a:ext cx="7929562" cy="1738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1" smtClean="0"/>
              <a:t>Açık el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“Güven ve dostluk sunar. Uyum ve uzlaşmaya davet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eder. Güçlerin eşitliği ilkesi vurgulanır.”</a:t>
            </a:r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143125"/>
            <a:ext cx="4648200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285750" y="0"/>
            <a:ext cx="6357938" cy="714375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tr-TR" altLang="tr-TR" sz="4800" b="1" kern="0" dirty="0">
                <a:solidFill>
                  <a:srgbClr val="000099"/>
                </a:solidFill>
                <a:latin typeface="+mn-lt"/>
                <a:cs typeface="+mn-cs"/>
              </a:rPr>
              <a:t>KİŞİ ANALİZLERİ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987</Words>
  <Application>Microsoft Office PowerPoint</Application>
  <PresentationFormat>Ekran Gösterisi (4:3)</PresentationFormat>
  <Paragraphs>311</Paragraphs>
  <Slides>45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Tasarım Şablonu</vt:lpstr>
      </vt:variant>
      <vt:variant>
        <vt:i4>2</vt:i4>
      </vt:variant>
      <vt:variant>
        <vt:lpstr>Slayt Başlıkları</vt:lpstr>
      </vt:variant>
      <vt:variant>
        <vt:i4>45</vt:i4>
      </vt:variant>
    </vt:vector>
  </HeadingPairs>
  <TitlesOfParts>
    <vt:vector size="51" baseType="lpstr">
      <vt:lpstr>Times New Roman</vt:lpstr>
      <vt:lpstr>Arial</vt:lpstr>
      <vt:lpstr>Wingdings</vt:lpstr>
      <vt:lpstr>Tahoma</vt:lpstr>
      <vt:lpstr>Doğa</vt:lpstr>
      <vt:lpstr>Doğa</vt:lpstr>
      <vt:lpstr>Slayt 1</vt:lpstr>
      <vt:lpstr>Slayt 2</vt:lpstr>
      <vt:lpstr>Beden dili nedir?</vt:lpstr>
      <vt:lpstr>Beden Dili ile</vt:lpstr>
      <vt:lpstr>Beden Dili</vt:lpstr>
      <vt:lpstr>MESAJIN ULAŞMASI </vt:lpstr>
      <vt:lpstr>Beden Dilinin Öğeleri</vt:lpstr>
      <vt:lpstr>Slayt 8</vt:lpstr>
      <vt:lpstr>Eller ve Ellerin kullanımı</vt:lpstr>
      <vt:lpstr>Otoriter el  (Kapalı el)</vt:lpstr>
      <vt:lpstr>Elin tehdit konumu</vt:lpstr>
      <vt:lpstr>Kenetlenmiş Eller</vt:lpstr>
      <vt:lpstr>Yalan söyleme ya da  olumsuz bir durum</vt:lpstr>
      <vt:lpstr>Bu hareket, bir aldatma, yalan veya şüpheli durumu dışarıda bırakmak veya yalan söylediği kişinin yüzüne bakmaktan kaçınmak hareketidir.</vt:lpstr>
      <vt:lpstr>Parmakları ağza sokmak  güven ihtiyacının dışa gösterilmesidir. Bu hareketi gördüğünüzde kişiye  güven vermek uygun olur.</vt:lpstr>
      <vt:lpstr>Can sıkıntısı ve  dikkat dağılmasını gösterir.</vt:lpstr>
      <vt:lpstr>İşaret parmağını dik olarak yanaktan yukarıya bakması ve başparmağın çeneyi desteklemesi durumunda bireyin konuşmacı veya konuyla ilgili olumsuz veya eleştirel düşünceleri var demektir. </vt:lpstr>
      <vt:lpstr>Memnuniyetsiz bir durum</vt:lpstr>
      <vt:lpstr>Bu hareket  olumsuz bir tavır ve duygu,  sinirlenme veya  korkuyu gizlemeye çalışma hareketidir.</vt:lpstr>
      <vt:lpstr>Slayt 20</vt:lpstr>
      <vt:lpstr>Havayı hassas bir şekilde kavrama</vt:lpstr>
      <vt:lpstr>İki elin makas gibi  yana doğru açılması</vt:lpstr>
      <vt:lpstr>Avuç içinin yukarıya bakması</vt:lpstr>
      <vt:lpstr>Avuç içinin aşağıya bakması</vt:lpstr>
      <vt:lpstr>İki elin avuç içlerinin aşağıya bakması</vt:lpstr>
      <vt:lpstr>İki elin avuç içlerinin kişinin  kendi göğsünü göstermesi</vt:lpstr>
      <vt:lpstr>Eller çene altında kenetli </vt:lpstr>
      <vt:lpstr>Ellerin önde ve arkada birleşmesi</vt:lpstr>
      <vt:lpstr>Savunma</vt:lpstr>
      <vt:lpstr>Savunma</vt:lpstr>
      <vt:lpstr>Başın duruşu ve hareketleri</vt:lpstr>
      <vt:lpstr>Gözler ve bakışlar</vt:lpstr>
      <vt:lpstr>Slayt 33</vt:lpstr>
      <vt:lpstr>Slayt 34</vt:lpstr>
      <vt:lpstr>Bakışlar</vt:lpstr>
      <vt:lpstr>Üstünlük belirten hareketler</vt:lpstr>
      <vt:lpstr>Oturma  düzeni</vt:lpstr>
      <vt:lpstr>Renkler</vt:lpstr>
      <vt:lpstr>Öğrencilerle etkili iletişim kurma becerisi</vt:lpstr>
      <vt:lpstr>Slayt 40</vt:lpstr>
      <vt:lpstr>Bölgeler ve hakimiyet alanı</vt:lpstr>
      <vt:lpstr>Özel alan</vt:lpstr>
      <vt:lpstr>Kişisel alan</vt:lpstr>
      <vt:lpstr>Sosyal alan</vt:lpstr>
      <vt:lpstr>Diğer alanlar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Vaiz a.R.a</dc:creator>
  <cp:lastModifiedBy>Bestil1</cp:lastModifiedBy>
  <cp:revision>87</cp:revision>
  <cp:lastPrinted>1601-01-01T00:00:00Z</cp:lastPrinted>
  <dcterms:created xsi:type="dcterms:W3CDTF">1601-01-01T00:00:00Z</dcterms:created>
  <dcterms:modified xsi:type="dcterms:W3CDTF">2019-06-23T13:36:15Z</dcterms:modified>
</cp:coreProperties>
</file>