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6" r:id="rId2"/>
  </p:sldMasterIdLst>
  <p:notesMasterIdLst>
    <p:notesMasterId r:id="rId89"/>
  </p:notesMasterIdLst>
  <p:handoutMasterIdLst>
    <p:handoutMasterId r:id="rId90"/>
  </p:handoutMasterIdLst>
  <p:sldIdLst>
    <p:sldId id="257" r:id="rId3"/>
    <p:sldId id="304" r:id="rId4"/>
    <p:sldId id="273" r:id="rId5"/>
    <p:sldId id="355" r:id="rId6"/>
    <p:sldId id="356" r:id="rId7"/>
    <p:sldId id="357" r:id="rId8"/>
    <p:sldId id="358" r:id="rId9"/>
    <p:sldId id="275" r:id="rId10"/>
    <p:sldId id="276" r:id="rId11"/>
    <p:sldId id="277" r:id="rId12"/>
    <p:sldId id="359" r:id="rId13"/>
    <p:sldId id="360" r:id="rId14"/>
    <p:sldId id="361" r:id="rId15"/>
    <p:sldId id="280" r:id="rId16"/>
    <p:sldId id="362" r:id="rId17"/>
    <p:sldId id="363" r:id="rId18"/>
    <p:sldId id="281" r:id="rId19"/>
    <p:sldId id="282" r:id="rId20"/>
    <p:sldId id="392" r:id="rId21"/>
    <p:sldId id="283" r:id="rId22"/>
    <p:sldId id="284" r:id="rId23"/>
    <p:sldId id="337" r:id="rId24"/>
    <p:sldId id="285" r:id="rId25"/>
    <p:sldId id="364" r:id="rId26"/>
    <p:sldId id="286" r:id="rId27"/>
    <p:sldId id="365" r:id="rId28"/>
    <p:sldId id="287" r:id="rId29"/>
    <p:sldId id="338" r:id="rId30"/>
    <p:sldId id="366" r:id="rId31"/>
    <p:sldId id="367" r:id="rId32"/>
    <p:sldId id="288" r:id="rId33"/>
    <p:sldId id="393" r:id="rId34"/>
    <p:sldId id="258" r:id="rId35"/>
    <p:sldId id="290" r:id="rId36"/>
    <p:sldId id="340" r:id="rId37"/>
    <p:sldId id="341" r:id="rId38"/>
    <p:sldId id="342" r:id="rId39"/>
    <p:sldId id="279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296" r:id="rId63"/>
    <p:sldId id="298" r:id="rId64"/>
    <p:sldId id="318" r:id="rId65"/>
    <p:sldId id="344" r:id="rId66"/>
    <p:sldId id="345" r:id="rId67"/>
    <p:sldId id="390" r:id="rId68"/>
    <p:sldId id="354" r:id="rId69"/>
    <p:sldId id="346" r:id="rId70"/>
    <p:sldId id="301" r:id="rId71"/>
    <p:sldId id="308" r:id="rId72"/>
    <p:sldId id="309" r:id="rId73"/>
    <p:sldId id="347" r:id="rId74"/>
    <p:sldId id="311" r:id="rId75"/>
    <p:sldId id="312" r:id="rId76"/>
    <p:sldId id="314" r:id="rId77"/>
    <p:sldId id="348" r:id="rId78"/>
    <p:sldId id="323" r:id="rId79"/>
    <p:sldId id="391" r:id="rId80"/>
    <p:sldId id="324" r:id="rId81"/>
    <p:sldId id="349" r:id="rId82"/>
    <p:sldId id="326" r:id="rId83"/>
    <p:sldId id="350" r:id="rId84"/>
    <p:sldId id="352" r:id="rId85"/>
    <p:sldId id="353" r:id="rId86"/>
    <p:sldId id="329" r:id="rId87"/>
    <p:sldId id="330" r:id="rId8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3969" autoAdjust="0"/>
  </p:normalViewPr>
  <p:slideViewPr>
    <p:cSldViewPr>
      <p:cViewPr varScale="1">
        <p:scale>
          <a:sx n="89" d="100"/>
          <a:sy n="89" d="100"/>
        </p:scale>
        <p:origin x="117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98598C-8FC6-4251-BC81-95AE92CA45DA}" type="datetimeFigureOut">
              <a:rPr lang="tr-TR"/>
              <a:pPr>
                <a:defRPr/>
              </a:pPr>
              <a:t>26.6.2019</a:t>
            </a:fld>
            <a:endParaRPr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F390B5-EA2E-4190-86FF-55B1177F59B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29546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6FBB61B-87C9-4D4E-B1AC-D1C7550EB0A9}" type="datetimeFigureOut">
              <a:rPr lang="tr-TR"/>
              <a:pPr>
                <a:defRPr/>
              </a:pPr>
              <a:t>26.6.2019</a:t>
            </a:fld>
            <a:endParaRPr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tr-TR" noProof="0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tr-TR" noProof="0"/>
              <a:t>Ana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81673E-F8C6-4F3A-80FE-C14879B10CC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87638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 smtClean="0"/>
          </a:p>
        </p:txBody>
      </p:sp>
      <p:sp>
        <p:nvSpPr>
          <p:cNvPr id="25603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ADB2A5-9DC3-4038-AF13-A8DFC90FE2B1}" type="slidenum">
              <a:rPr lang="tr-TR" altLang="tr-TR" smtClean="0">
                <a:cs typeface="Arial" charset="0"/>
              </a:rPr>
              <a:pPr/>
              <a:t>1</a:t>
            </a:fld>
            <a:endParaRPr lang="tr-TR" altLang="tr-T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4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761410-0319-4717-86C2-996A91CFEE91}" type="slidenum">
              <a:rPr lang="tr-TR" altLang="tr-TR" sz="1200">
                <a:latin typeface="Calibri" pitchFamily="34" charset="0"/>
              </a:rPr>
              <a:pPr algn="r"/>
              <a:t>24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297989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DF0F5B-6660-42A5-BC7F-881589643880}" type="slidenum">
              <a:rPr lang="tr-TR" altLang="tr-TR" sz="1200">
                <a:latin typeface="Calibri" pitchFamily="34" charset="0"/>
              </a:rPr>
              <a:pPr algn="r"/>
              <a:t>26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3908288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F4C1DF-23AF-4C13-ADE4-BCA00DC15CD8}" type="slidenum">
              <a:rPr lang="tr-TR" altLang="tr-TR" sz="1200">
                <a:latin typeface="Calibri" pitchFamily="34" charset="0"/>
              </a:rPr>
              <a:pPr algn="r"/>
              <a:t>29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40090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8801BC-C518-4BAB-BA62-FF5DFB91FB9A}" type="slidenum">
              <a:rPr lang="tr-TR" altLang="tr-TR" sz="1200">
                <a:latin typeface="Calibri" pitchFamily="34" charset="0"/>
              </a:rPr>
              <a:pPr algn="r"/>
              <a:t>30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4205381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51964C-1311-478F-AE1B-CBB62CE1C0EF}" type="slidenum">
              <a:rPr lang="tr-TR" altLang="tr-TR"/>
              <a:pPr>
                <a:spcBef>
                  <a:spcPct val="0"/>
                </a:spcBef>
              </a:pPr>
              <a:t>32</a:t>
            </a:fld>
            <a:endParaRPr lang="tr-TR" altLang="tr-TR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414728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 smtClean="0"/>
          </a:p>
        </p:txBody>
      </p:sp>
      <p:sp>
        <p:nvSpPr>
          <p:cNvPr id="44035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D3CB55-0983-43E1-8ADC-5A5E641E0487}" type="slidenum">
              <a:rPr lang="tr-TR" altLang="tr-TR" smtClean="0">
                <a:cs typeface="Arial" charset="0"/>
              </a:rPr>
              <a:pPr/>
              <a:t>33</a:t>
            </a:fld>
            <a:endParaRPr lang="tr-TR" altLang="tr-T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57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D9959E-F1AB-4400-8025-C43FB2E3A15F}" type="slidenum">
              <a:rPr lang="tr-TR" altLang="tr-TR" sz="1200">
                <a:latin typeface="Calibri" pitchFamily="34" charset="0"/>
              </a:rPr>
              <a:pPr algn="r"/>
              <a:t>39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1038393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D976DB-A3BF-4310-A071-DD9304AFF866}" type="slidenum">
              <a:rPr lang="tr-TR" altLang="tr-TR" sz="1200">
                <a:latin typeface="Calibri" pitchFamily="34" charset="0"/>
              </a:rPr>
              <a:pPr algn="r"/>
              <a:t>44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186222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5706B5-6D1D-4441-B85E-4FAE12E740C0}" type="slidenum">
              <a:rPr lang="tr-TR" altLang="tr-TR" sz="1200">
                <a:latin typeface="Calibri" pitchFamily="34" charset="0"/>
              </a:rPr>
              <a:pPr algn="r"/>
              <a:t>45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64650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F34E00-D4F0-4F9C-B3C1-3750D1C8AF7C}" type="slidenum">
              <a:rPr lang="tr-TR" altLang="tr-TR" sz="1200">
                <a:latin typeface="Calibri" pitchFamily="34" charset="0"/>
              </a:rPr>
              <a:pPr algn="r"/>
              <a:t>46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304422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1673E-F8C6-4F3A-80FE-C14879B10CC7}" type="slidenum">
              <a:rPr lang="tr-TR" altLang="tr-TR" smtClean="0"/>
              <a:pPr>
                <a:defRPr/>
              </a:pPr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15510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D080EB-B642-4384-8652-477ECA493549}" type="slidenum">
              <a:rPr lang="tr-TR" altLang="tr-TR" sz="1200">
                <a:latin typeface="Calibri" pitchFamily="34" charset="0"/>
              </a:rPr>
              <a:pPr algn="r"/>
              <a:t>47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3203045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3A92BC-142F-4C65-866B-67B8B2273392}" type="slidenum">
              <a:rPr lang="tr-TR" altLang="tr-TR" sz="1200">
                <a:latin typeface="Calibri" pitchFamily="34" charset="0"/>
              </a:rPr>
              <a:pPr algn="r"/>
              <a:t>48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4153401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C9D327-0BDD-485E-9AA7-286427637F01}" type="slidenum">
              <a:rPr lang="tr-TR" altLang="tr-TR" sz="1200">
                <a:latin typeface="Calibri" pitchFamily="34" charset="0"/>
              </a:rPr>
              <a:pPr algn="r"/>
              <a:t>49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1926193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3117E1-2F58-41BB-B384-A30937DDE6C3}" type="slidenum">
              <a:rPr lang="tr-TR" altLang="tr-TR" sz="1200">
                <a:latin typeface="Calibri" pitchFamily="34" charset="0"/>
              </a:rPr>
              <a:pPr algn="r"/>
              <a:t>50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4079235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0C3508-CD2E-48F9-B330-AF0824487390}" type="slidenum">
              <a:rPr lang="tr-TR" altLang="tr-TR" sz="1200">
                <a:latin typeface="Calibri" pitchFamily="34" charset="0"/>
              </a:rPr>
              <a:pPr algn="r"/>
              <a:t>51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580292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845899-5CD8-40FF-93E0-C189646381F4}" type="slidenum">
              <a:rPr lang="tr-TR" altLang="tr-TR" sz="1200">
                <a:latin typeface="Calibri" pitchFamily="34" charset="0"/>
              </a:rPr>
              <a:pPr algn="r"/>
              <a:t>52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1024283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D4B5A1-BB96-4BF9-801E-6F9C71E2C34F}" type="slidenum">
              <a:rPr lang="tr-TR" altLang="tr-TR" sz="1200">
                <a:latin typeface="Calibri" pitchFamily="34" charset="0"/>
              </a:rPr>
              <a:pPr algn="r"/>
              <a:t>53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2131233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B9CC77-BEC9-4097-B88D-56A16537F24E}" type="slidenum">
              <a:rPr lang="tr-TR" altLang="tr-TR" sz="1200">
                <a:latin typeface="Calibri" pitchFamily="34" charset="0"/>
              </a:rPr>
              <a:pPr algn="r"/>
              <a:t>54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3520501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592980-0CE8-4FA7-83D0-C62A6A292E49}" type="slidenum">
              <a:rPr lang="tr-TR" altLang="tr-TR" sz="1200">
                <a:latin typeface="Calibri" pitchFamily="34" charset="0"/>
              </a:rPr>
              <a:pPr algn="r"/>
              <a:t>55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768160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69D87A-8EBB-4FEE-9F17-9471A521216C}" type="slidenum">
              <a:rPr lang="tr-TR" altLang="tr-TR" sz="1200">
                <a:latin typeface="Calibri" pitchFamily="34" charset="0"/>
              </a:rPr>
              <a:pPr algn="r"/>
              <a:t>56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312238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436A85-6090-483D-B157-FA6AB86CF5DB}" type="slidenum">
              <a:rPr lang="tr-TR" altLang="tr-TR" sz="1200">
                <a:latin typeface="Calibri" pitchFamily="34" charset="0"/>
              </a:rPr>
              <a:pPr algn="r"/>
              <a:t>6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2952209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0F85BA-72C4-4095-8E28-1793AF37FA1C}" type="slidenum">
              <a:rPr lang="tr-TR" altLang="tr-TR" sz="1200">
                <a:latin typeface="Calibri" pitchFamily="34" charset="0"/>
              </a:rPr>
              <a:pPr algn="r"/>
              <a:t>57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4130949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A967FD-09A0-4470-B891-BDC8E8966776}" type="slidenum">
              <a:rPr lang="tr-TR" altLang="tr-TR" sz="1200">
                <a:latin typeface="Calibri" pitchFamily="34" charset="0"/>
              </a:rPr>
              <a:pPr algn="r"/>
              <a:t>58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3773960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B6C30D-A020-47C8-9B1D-AF53A4B35A84}" type="slidenum">
              <a:rPr lang="tr-TR" altLang="tr-TR" sz="1200">
                <a:latin typeface="Calibri" pitchFamily="34" charset="0"/>
              </a:rPr>
              <a:pPr algn="r"/>
              <a:t>59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21896378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27C275-5AAD-4CB6-867C-652DF701FA47}" type="slidenum">
              <a:rPr lang="tr-TR" altLang="tr-TR" sz="1200">
                <a:latin typeface="Calibri" pitchFamily="34" charset="0"/>
              </a:rPr>
              <a:pPr algn="r"/>
              <a:t>60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2483771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5B2607-AC74-4A19-BCCA-1878165A4550}" type="slidenum">
              <a:rPr lang="tr-TR" altLang="tr-TR" sz="1200">
                <a:latin typeface="Calibri" pitchFamily="34" charset="0"/>
              </a:rPr>
              <a:pPr algn="r"/>
              <a:t>66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13234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 smtClean="0"/>
          </a:p>
        </p:txBody>
      </p:sp>
      <p:sp>
        <p:nvSpPr>
          <p:cNvPr id="59395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F139FC-3087-4C9F-AE95-1A43C75031D5}" type="slidenum">
              <a:rPr lang="tr-TR" altLang="tr-TR" smtClean="0">
                <a:cs typeface="Arial" charset="0"/>
              </a:rPr>
              <a:pPr/>
              <a:t>67</a:t>
            </a:fld>
            <a:endParaRPr lang="tr-TR" altLang="tr-T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997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 smtClean="0"/>
          </a:p>
        </p:txBody>
      </p:sp>
      <p:sp>
        <p:nvSpPr>
          <p:cNvPr id="61443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FD2E2-EB03-4A01-B6F3-E31AB08BF2DF}" type="slidenum">
              <a:rPr lang="tr-TR" altLang="tr-TR" smtClean="0">
                <a:cs typeface="Arial" charset="0"/>
              </a:rPr>
              <a:pPr/>
              <a:t>68</a:t>
            </a:fld>
            <a:endParaRPr lang="tr-TR" altLang="tr-T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43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 smtClean="0"/>
          </a:p>
        </p:txBody>
      </p:sp>
      <p:sp>
        <p:nvSpPr>
          <p:cNvPr id="6553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A0B932-3B14-482A-9591-732545137EC3}" type="slidenum">
              <a:rPr lang="tr-TR" altLang="tr-TR" smtClean="0">
                <a:cs typeface="Arial" charset="0"/>
              </a:rPr>
              <a:pPr/>
              <a:t>71</a:t>
            </a:fld>
            <a:endParaRPr lang="tr-TR" altLang="tr-T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2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 smtClean="0"/>
          </a:p>
        </p:txBody>
      </p:sp>
      <p:sp>
        <p:nvSpPr>
          <p:cNvPr id="6758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9EB1F6-0BA9-4E83-AFD5-F33F782E19F2}" type="slidenum">
              <a:rPr lang="tr-TR" altLang="tr-TR" smtClean="0">
                <a:cs typeface="Arial" charset="0"/>
              </a:rPr>
              <a:pPr/>
              <a:t>72</a:t>
            </a:fld>
            <a:endParaRPr lang="tr-TR" altLang="tr-T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6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 smtClean="0"/>
          </a:p>
        </p:txBody>
      </p:sp>
      <p:sp>
        <p:nvSpPr>
          <p:cNvPr id="72707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69590C-AAAF-4EC2-94A2-F0C20DFA2BA8}" type="slidenum">
              <a:rPr lang="tr-TR" altLang="tr-TR" smtClean="0">
                <a:cs typeface="Arial" charset="0"/>
              </a:rPr>
              <a:pPr/>
              <a:t>76</a:t>
            </a:fld>
            <a:endParaRPr lang="tr-TR" altLang="tr-T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7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D519D7-41D2-458B-AA22-922B88F96934}" type="slidenum">
              <a:rPr lang="tr-TR" altLang="tr-TR" sz="1200">
                <a:latin typeface="Calibri" pitchFamily="34" charset="0"/>
              </a:rPr>
              <a:pPr algn="r"/>
              <a:t>7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224558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5B1AD8-6002-48D8-A2AD-67CD832222EE}" type="slidenum">
              <a:rPr lang="tr-TR" altLang="tr-TR" sz="1200">
                <a:latin typeface="Calibri" pitchFamily="34" charset="0"/>
              </a:rPr>
              <a:pPr algn="r"/>
              <a:t>11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2846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FD9BAC-EE6C-4E9F-A462-80FCF7C2D6FC}" type="slidenum">
              <a:rPr lang="tr-TR" altLang="tr-TR" sz="1200">
                <a:latin typeface="Calibri" pitchFamily="34" charset="0"/>
              </a:rPr>
              <a:pPr algn="r"/>
              <a:t>12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670848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988E13-C515-4E28-A090-C910674F7D4E}" type="slidenum">
              <a:rPr lang="tr-TR" altLang="tr-TR" sz="1200">
                <a:latin typeface="Calibri" pitchFamily="34" charset="0"/>
              </a:rPr>
              <a:pPr algn="r"/>
              <a:t>13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50821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A4CCAB-EFD2-4F9D-AABB-F0EF5B0B9BFA}" type="slidenum">
              <a:rPr lang="tr-TR" altLang="tr-TR" sz="1200">
                <a:latin typeface="Calibri" pitchFamily="34" charset="0"/>
              </a:rPr>
              <a:pPr algn="r"/>
              <a:t>15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258793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EA17E6-AC32-42FF-9746-4610A0F1935B}" type="slidenum">
              <a:rPr lang="tr-TR" altLang="tr-TR" sz="1200">
                <a:latin typeface="Calibri" pitchFamily="34" charset="0"/>
              </a:rPr>
              <a:pPr algn="r"/>
              <a:t>16</a:t>
            </a:fld>
            <a:endParaRPr lang="tr-TR" altLang="tr-TR" sz="1200">
              <a:latin typeface="Calibri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tr-TR" smtClean="0"/>
          </a:p>
        </p:txBody>
      </p:sp>
    </p:spTree>
    <p:extLst>
      <p:ext uri="{BB962C8B-B14F-4D97-AF65-F5344CB8AC3E}">
        <p14:creationId xmlns:p14="http://schemas.microsoft.com/office/powerpoint/2010/main" val="177158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288" y="1976438"/>
            <a:ext cx="2043112" cy="533400"/>
            <a:chOff x="0" y="2000250"/>
            <a:chExt cx="3733800" cy="533400"/>
          </a:xfrm>
        </p:grpSpPr>
        <p:sp>
          <p:nvSpPr>
            <p:cNvPr id="5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6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7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8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9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0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1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8583613" y="1976438"/>
            <a:ext cx="552450" cy="542925"/>
            <a:chOff x="8667750" y="2000250"/>
            <a:chExt cx="476250" cy="542925"/>
          </a:xfrm>
        </p:grpSpPr>
        <p:sp>
          <p:nvSpPr>
            <p:cNvPr id="14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5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6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7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8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9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20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sp>
        <p:nvSpPr>
          <p:cNvPr id="21" name="Oval 28">
            <a:extLst>
              <a:ext uri="{FF2B5EF4-FFF2-40B4-BE49-F238E27FC236}"/>
            </a:extLst>
          </p:cNvPr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Oval 28">
            <a:extLst>
              <a:ext uri="{FF2B5EF4-FFF2-40B4-BE49-F238E27FC236}"/>
            </a:extLst>
          </p:cNvPr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Oval 28">
            <a:extLst>
              <a:ext uri="{FF2B5EF4-FFF2-40B4-BE49-F238E27FC236}"/>
            </a:extLst>
          </p:cNvPr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4" name="Oval 28">
            <a:extLst>
              <a:ext uri="{FF2B5EF4-FFF2-40B4-BE49-F238E27FC236}"/>
            </a:extLst>
          </p:cNvPr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tr-TR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tr-TR"/>
              <a:t>Asıl alt başlık stilini düzenlemek için tıklatın</a:t>
            </a:r>
            <a:endParaRPr/>
          </a:p>
        </p:txBody>
      </p:sp>
      <p:sp>
        <p:nvSpPr>
          <p:cNvPr id="33" name="Rectangle 32"/>
          <p:cNvSpPr>
            <a:spLocks noGrp="1"/>
          </p:cNvSpPr>
          <p:nvPr>
            <p:ph type="title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tr-TR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5" name="Rectangle 3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B07A25-6F4D-49FC-BEBF-2DBD04D1F0BD}" type="datetime1">
              <a:rPr lang="tr-TR"/>
              <a:pPr>
                <a:defRPr/>
              </a:pPr>
              <a:t>26.6.2019</a:t>
            </a:fld>
            <a:endParaRPr/>
          </a:p>
        </p:txBody>
      </p:sp>
      <p:sp>
        <p:nvSpPr>
          <p:cNvPr id="26" name="Rectangle 3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CBFD6-9CD0-44BB-8C34-4240ADDF74F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27" name="Rectangle 3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0A18-C6A0-4385-87BC-F362D7DBF851}" type="datetime1">
              <a:rPr lang="tr-TR"/>
              <a:pPr>
                <a:defRPr/>
              </a:pPr>
              <a:t>26.6.2019</a:t>
            </a:fld>
            <a:endParaRPr lang="tr-TR" sz="1000"/>
          </a:p>
        </p:txBody>
      </p:sp>
      <p:sp>
        <p:nvSpPr>
          <p:cNvPr id="5" name="4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7030-59D9-4C5A-8638-ED52B0A20163}" type="slidenum">
              <a:rPr lang="tr-TR" altLang="tr-TR"/>
              <a:pPr>
                <a:defRPr/>
              </a:pPr>
              <a:t>‹#›</a:t>
            </a:fld>
            <a:endParaRPr lang="tr-TR" altLang="tr-TR" sz="100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Yuvarlatılmış Dikdörtgen">
            <a:extLst>
              <a:ext uri="{FF2B5EF4-FFF2-40B4-BE49-F238E27FC236}"/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0 Yuvarlatılmış Dikdörtgen">
            <a:extLst>
              <a:ext uri="{FF2B5EF4-FFF2-40B4-BE49-F238E27FC236}"/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3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AACF-5D26-4A6B-8F60-21416F2B9699}" type="datetime1">
              <a:rPr lang="tr-TR"/>
              <a:pPr>
                <a:defRPr/>
              </a:pPr>
              <a:t>26.6.2019</a:t>
            </a:fld>
            <a:endParaRPr lang="tr-TR" sz="1050"/>
          </a:p>
        </p:txBody>
      </p:sp>
      <p:sp>
        <p:nvSpPr>
          <p:cNvPr id="7" name="4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5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7C27-B981-4AD2-92B3-3459C7F0BC1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24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36FA-B7CB-42C4-AAF2-3BDA0BDA3503}" type="datetime1">
              <a:rPr lang="tr-TR"/>
              <a:pPr>
                <a:defRPr/>
              </a:pPr>
              <a:t>26.6.2019</a:t>
            </a:fld>
            <a:endParaRPr lang="tr-TR" sz="1050"/>
          </a:p>
        </p:txBody>
      </p:sp>
      <p:sp>
        <p:nvSpPr>
          <p:cNvPr id="6" name="17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ABCC-3078-4D08-9382-1E4B19F1DC7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24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2360-310C-41ED-B40F-7C4010DA3505}" type="datetime1">
              <a:rPr lang="tr-TR"/>
              <a:pPr>
                <a:defRPr/>
              </a:pPr>
              <a:t>26.6.2019</a:t>
            </a:fld>
            <a:endParaRPr lang="tr-TR" sz="1050"/>
          </a:p>
        </p:txBody>
      </p:sp>
      <p:sp>
        <p:nvSpPr>
          <p:cNvPr id="8" name="17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4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3547-D2F3-456A-A9A1-903539BE289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4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B7BA-0B3D-4982-82D7-8D47D3A6F65A}" type="datetime1">
              <a:rPr lang="tr-TR"/>
              <a:pPr>
                <a:defRPr/>
              </a:pPr>
              <a:t>26.6.2019</a:t>
            </a:fld>
            <a:endParaRPr lang="tr-TR" sz="1050"/>
          </a:p>
        </p:txBody>
      </p:sp>
      <p:sp>
        <p:nvSpPr>
          <p:cNvPr id="4" name="17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9749-76EC-42A9-8238-5319828D26A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Yuvarlatılmış Dikdörtgen">
            <a:extLst>
              <a:ext uri="{FF2B5EF4-FFF2-40B4-BE49-F238E27FC236}"/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1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F099-D82D-4944-9C0B-0F9817F78300}" type="datetime1">
              <a:rPr lang="tr-TR"/>
              <a:pPr>
                <a:defRPr/>
              </a:pPr>
              <a:t>26.6.2019</a:t>
            </a:fld>
            <a:endParaRPr lang="tr-TR" sz="1050"/>
          </a:p>
        </p:txBody>
      </p:sp>
      <p:sp>
        <p:nvSpPr>
          <p:cNvPr id="4" name="2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3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45AD-BE9B-4C91-94E3-10DBB04B8B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24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61D6-21A9-455E-A856-28D5F27E1891}" type="datetime1">
              <a:rPr lang="tr-TR"/>
              <a:pPr>
                <a:defRPr/>
              </a:pPr>
              <a:t>26.6.2019</a:t>
            </a:fld>
            <a:endParaRPr lang="tr-TR" sz="1050"/>
          </a:p>
        </p:txBody>
      </p:sp>
      <p:sp>
        <p:nvSpPr>
          <p:cNvPr id="6" name="17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6089-B6E0-4B6E-A3E5-BC4404A08E2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Yuvarlatılmış Dikdörtgen">
            <a:extLst>
              <a:ext uri="{FF2B5EF4-FFF2-40B4-BE49-F238E27FC236}"/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Tek Köşesi Yuvarlatılmış Dikdörtgen">
            <a:extLst>
              <a:ext uri="{FF2B5EF4-FFF2-40B4-BE49-F238E27FC236}"/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7" name="4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3ED5-9AA0-49FA-B60A-65B2C0146D84}" type="datetime1">
              <a:rPr lang="tr-TR"/>
              <a:pPr>
                <a:defRPr/>
              </a:pPr>
              <a:t>26.6.2019</a:t>
            </a:fld>
            <a:endParaRPr lang="tr-TR" sz="1050"/>
          </a:p>
        </p:txBody>
      </p:sp>
      <p:sp>
        <p:nvSpPr>
          <p:cNvPr id="8" name="5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6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BB74-4237-40AB-BDCE-BE04819166B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C787-5E2B-4A76-A8D0-DF1AEC047E9A}" type="datetime1">
              <a:rPr lang="tr-TR"/>
              <a:pPr>
                <a:defRPr/>
              </a:pPr>
              <a:t>26.6.2019</a:t>
            </a:fld>
            <a:endParaRPr lang="tr-TR" sz="1050"/>
          </a:p>
        </p:txBody>
      </p:sp>
      <p:sp>
        <p:nvSpPr>
          <p:cNvPr id="5" name="17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B20B-2634-4586-96E3-F7006E67DCE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A22A-7B97-4EB6-98D9-555A8BB67FB5}" type="datetime1">
              <a:rPr lang="tr-TR"/>
              <a:pPr>
                <a:defRPr/>
              </a:pPr>
              <a:t>26.6.2019</a:t>
            </a:fld>
            <a:endParaRPr lang="tr-TR" sz="1050"/>
          </a:p>
        </p:txBody>
      </p:sp>
      <p:sp>
        <p:nvSpPr>
          <p:cNvPr id="5" name="17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0EF9-32F0-41E1-8843-09EFC99EEFF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DACDE6-F26B-4D55-9943-7363EC9FE143}" type="datetime1">
              <a:rPr lang="tr-TR"/>
              <a:pPr>
                <a:defRPr/>
              </a:pPr>
              <a:t>26.6.2019</a:t>
            </a:fld>
            <a:endParaRPr/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A6BF-CC13-4E44-A0A1-B9F9E52C5F2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tr-T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CC767C-85EB-43A3-B24B-6DE5E32208A8}" type="datetime1">
              <a:rPr lang="tr-TR"/>
              <a:pPr>
                <a:defRPr/>
              </a:pPr>
              <a:t>26.6.2019</a:t>
            </a:fld>
            <a:endParaRPr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FB69-2B56-458A-B1C4-769870DD4F1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t Soru ve Yanı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tr-T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 eaLnBrk="1" latinLnBrk="0" hangingPunct="1">
              <a:defRPr kumimoji="0" lang="tr-TR"/>
            </a:lvl1pPr>
            <a:extLst/>
          </a:lstStyle>
          <a:p>
            <a:pPr>
              <a:defRPr/>
            </a:pPr>
            <a:fld id="{1F429DB5-9700-40C8-ABC8-3254097BC7A2}" type="datetime1">
              <a:rPr lang="tr-TR"/>
              <a:pPr>
                <a:defRPr/>
              </a:pPr>
              <a:t>26.6.2019</a:t>
            </a:fld>
            <a:endParaRPr/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CDA2-F0C4-4686-A6A7-D1D563C50A3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yrıntılı Soru ve Yanı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tr-T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1828800" y="3124200"/>
            <a:ext cx="51054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tr-TR" i="1" baseline="0"/>
            </a:lvl1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eaLnBrk="1" latinLnBrk="0" hangingPunct="1">
              <a:defRPr kumimoji="0" lang="tr-TR"/>
            </a:lvl1pPr>
            <a:extLst/>
          </a:lstStyle>
          <a:p>
            <a:pPr>
              <a:defRPr/>
            </a:pPr>
            <a:fld id="{DB693540-49C0-4A80-9150-14F44EA919A8}" type="datetime1">
              <a:rPr lang="tr-TR"/>
              <a:pPr>
                <a:defRPr/>
              </a:pPr>
              <a:t>26.6.2019</a:t>
            </a:fld>
            <a:endParaRPr/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D3C1-BC71-47F9-8FEF-77EEDC72C72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/Yanlış Sorusu (Yanıt: Doğ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7200">
                <a:solidFill>
                  <a:schemeClr val="tx1">
                    <a:alpha val="40000"/>
                  </a:schemeClr>
                </a:solidFill>
                <a:latin typeface="+mn-lt"/>
                <a:cs typeface="+mn-cs"/>
              </a:rPr>
              <a:t>DOĞRU veya YANLIŞ?</a:t>
            </a:r>
          </a:p>
        </p:txBody>
      </p:sp>
      <p:sp>
        <p:nvSpPr>
          <p:cNvPr id="4" name="Answer">
            <a:extLst>
              <a:ext uri="{FF2B5EF4-FFF2-40B4-BE49-F238E27FC236}"/>
            </a:extLst>
          </p:cNvPr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lt"/>
                <a:cs typeface="+mn-cs"/>
              </a:rPr>
              <a:t>DOĞRU </a:t>
            </a:r>
            <a:r>
              <a:rPr lang="tr-TR" sz="7200">
                <a:solidFill>
                  <a:prstClr val="white">
                    <a:alpha val="40000"/>
                  </a:prstClr>
                </a:solidFill>
                <a:latin typeface="+mn-lt"/>
                <a:cs typeface="+mn-cs"/>
              </a:rPr>
              <a:t>veya YANLIŞ?</a:t>
            </a:r>
            <a:endParaRPr lang="tr-TR">
              <a:latin typeface="+mn-lt"/>
              <a:cs typeface="+mn-cs"/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tr-TR"/>
            </a:lvl1pPr>
            <a:extLst/>
          </a:lstStyle>
          <a:p>
            <a:pPr>
              <a:defRPr/>
            </a:pPr>
            <a:fld id="{4328F070-E952-49D1-810E-58DDF1D4B10C}" type="datetime1">
              <a:rPr lang="tr-TR"/>
              <a:pPr>
                <a:defRPr/>
              </a:pPr>
              <a:t>26.6.2019</a:t>
            </a:fld>
            <a:endParaRPr/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F17A-A609-48EE-82E0-82EA892A2D4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/Yanlış Sorusu (Yanıt: Yanlı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7200">
                <a:solidFill>
                  <a:schemeClr val="tx1">
                    <a:alpha val="40000"/>
                  </a:schemeClr>
                </a:solidFill>
                <a:latin typeface="+mn-lt"/>
                <a:cs typeface="+mn-cs"/>
              </a:rPr>
              <a:t>DOĞRU veya YANLIŞ?</a:t>
            </a:r>
          </a:p>
        </p:txBody>
      </p:sp>
      <p:sp>
        <p:nvSpPr>
          <p:cNvPr id="4" name="Answer">
            <a:extLst>
              <a:ext uri="{FF2B5EF4-FFF2-40B4-BE49-F238E27FC236}"/>
            </a:extLst>
          </p:cNvPr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7200">
                <a:solidFill>
                  <a:prstClr val="white">
                    <a:alpha val="40000"/>
                  </a:prstClr>
                </a:solidFill>
                <a:latin typeface="+mn-lt"/>
                <a:cs typeface="+mn-cs"/>
              </a:rPr>
              <a:t>DOĞRU veya </a:t>
            </a:r>
            <a:r>
              <a:rPr lang="tr-T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lt"/>
                <a:cs typeface="+mn-cs"/>
              </a:rPr>
              <a:t>YANLIŞ</a:t>
            </a:r>
            <a:r>
              <a:rPr lang="tr-TR" sz="7200">
                <a:solidFill>
                  <a:prstClr val="white">
                    <a:alpha val="40000"/>
                  </a:prstClr>
                </a:solidFill>
                <a:latin typeface="+mn-lt"/>
                <a:cs typeface="+mn-cs"/>
              </a:rPr>
              <a:t>?</a:t>
            </a:r>
            <a:endParaRPr lang="tr-TR">
              <a:latin typeface="+mn-lt"/>
              <a:cs typeface="+mn-cs"/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tr-TR"/>
            </a:lvl1pPr>
            <a:extLst/>
          </a:lstStyle>
          <a:p>
            <a:pPr>
              <a:defRPr/>
            </a:pPr>
            <a:fld id="{A913D9F3-0332-43CB-B6D4-07BF303F72A6}" type="datetime1">
              <a:rPr lang="tr-TR"/>
              <a:pPr>
                <a:defRPr/>
              </a:pPr>
              <a:t>26.6.2019</a:t>
            </a:fld>
            <a:endParaRPr/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8ECC-A5AE-4AF6-9020-02B7A58C7E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ğe Eşl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23">
            <a:extLst>
              <a:ext uri="{FF2B5EF4-FFF2-40B4-BE49-F238E27FC236}"/>
            </a:extLst>
          </p:cNvPr>
          <p:cNvCxnSpPr>
            <a:stCxn id="0" idx="3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3">
            <a:extLst>
              <a:ext uri="{FF2B5EF4-FFF2-40B4-BE49-F238E27FC236}"/>
            </a:extLst>
          </p:cNvPr>
          <p:cNvCxnSpPr>
            <a:stCxn id="0" idx="3"/>
            <a:endCxn id="0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3">
            <a:extLst>
              <a:ext uri="{FF2B5EF4-FFF2-40B4-BE49-F238E27FC236}"/>
            </a:extLst>
          </p:cNvPr>
          <p:cNvCxnSpPr>
            <a:stCxn id="0" idx="3"/>
            <a:endCxn id="0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/>
            </a:extLst>
          </p:cNvPr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3">
            <a:extLst>
              <a:ext uri="{FF2B5EF4-FFF2-40B4-BE49-F238E27FC236}"/>
            </a:extLst>
          </p:cNvPr>
          <p:cNvCxnSpPr>
            <a:stCxn id="10" idx="3"/>
            <a:endCxn id="0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tr-TR" i="1" baseline="0"/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6" name="Rectangl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7" name="Rectangl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r" eaLnBrk="1" latinLnBrk="0" hangingPunct="1">
              <a:defRPr kumimoji="0" lang="tr-TR"/>
            </a:lvl1pPr>
            <a:extLst/>
          </a:lstStyle>
          <a:p>
            <a:pPr>
              <a:defRPr/>
            </a:pPr>
            <a:fld id="{431C6F6B-BBB8-40B7-9570-FE1F95EDAD4C}" type="datetime1">
              <a:rPr lang="tr-TR"/>
              <a:pPr>
                <a:defRPr/>
              </a:pPr>
              <a:t>26.6.2019</a:t>
            </a:fld>
            <a:endParaRPr/>
          </a:p>
        </p:txBody>
      </p:sp>
      <p:sp>
        <p:nvSpPr>
          <p:cNvPr id="28" name="Rectangl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EE38-4098-41E5-A4BD-CC96DBD1D13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Yuvarlatılmış Dikdörtgen">
            <a:extLst>
              <a:ext uri="{FF2B5EF4-FFF2-40B4-BE49-F238E27FC236}"/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Yuvarlatılmış Dikdörtgen">
            <a:extLst>
              <a:ext uri="{FF2B5EF4-FFF2-40B4-BE49-F238E27FC236}"/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>
            <a:extLst>
              <a:ext uri="{FF2B5EF4-FFF2-40B4-BE49-F238E27FC236}"/>
            </a:extLst>
          </p:cNvPr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Oval 28">
            <a:extLst>
              <a:ext uri="{FF2B5EF4-FFF2-40B4-BE49-F238E27FC236}"/>
            </a:extLst>
          </p:cNvPr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Oval 28">
            <a:extLst>
              <a:ext uri="{FF2B5EF4-FFF2-40B4-BE49-F238E27FC236}"/>
            </a:extLst>
          </p:cNvPr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Oval 28">
            <a:extLst>
              <a:ext uri="{FF2B5EF4-FFF2-40B4-BE49-F238E27FC236}"/>
            </a:extLst>
          </p:cNvPr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11" name="18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0CD70-FFAD-49D3-B7FE-AF6CE2D4A91D}" type="datetime1">
              <a:rPr lang="tr-TR"/>
              <a:pPr>
                <a:defRPr/>
              </a:pPr>
              <a:t>26.6.2019</a:t>
            </a:fld>
            <a:endParaRPr lang="tr-TR" sz="1000"/>
          </a:p>
        </p:txBody>
      </p:sp>
      <p:sp>
        <p:nvSpPr>
          <p:cNvPr id="12" name="7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10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0DF4-5483-46CA-9A9A-86FD399074D2}" type="slidenum">
              <a:rPr lang="tr-TR" altLang="tr-TR"/>
              <a:pPr>
                <a:defRPr/>
              </a:pPr>
              <a:t>‹#›</a:t>
            </a:fld>
            <a:endParaRPr lang="tr-TR" altLang="tr-TR" sz="100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914400" y="457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1905000"/>
            <a:ext cx="7467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29" name="Rectangle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tr-TR" sz="11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34A3DB9-6067-421F-A42D-5CFFFF8E66C1}" type="datetime1">
              <a:rPr lang="tr-TR"/>
              <a:pPr>
                <a:defRPr/>
              </a:pPr>
              <a:t>26.6.2019</a:t>
            </a:fld>
            <a:endParaRPr sz="1050"/>
          </a:p>
        </p:txBody>
      </p:sp>
      <p:sp>
        <p:nvSpPr>
          <p:cNvPr id="18" name="Rectangle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725" cy="323850"/>
          </a:xfrm>
          <a:prstGeom prst="rect">
            <a:avLst/>
          </a:prstGeom>
        </p:spPr>
        <p:txBody>
          <a:bodyPr vert="horz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5" y="6151563"/>
            <a:ext cx="428625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BC26BD-09EB-463D-9C7C-36626BB8A16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grpSp>
        <p:nvGrpSpPr>
          <p:cNvPr id="1031" name="Group 23"/>
          <p:cNvGrpSpPr>
            <a:grpSpLocks/>
          </p:cNvGrpSpPr>
          <p:nvPr/>
        </p:nvGrpSpPr>
        <p:grpSpPr bwMode="auto">
          <a:xfrm>
            <a:off x="11113" y="2000250"/>
            <a:ext cx="133350" cy="533400"/>
            <a:chOff x="0" y="2000250"/>
            <a:chExt cx="3733800" cy="533400"/>
          </a:xfrm>
        </p:grpSpPr>
        <p:sp>
          <p:nvSpPr>
            <p:cNvPr id="3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28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2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9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1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31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grpSp>
        <p:nvGrpSpPr>
          <p:cNvPr id="1032" name="Group 35"/>
          <p:cNvGrpSpPr>
            <a:grpSpLocks/>
          </p:cNvGrpSpPr>
          <p:nvPr/>
        </p:nvGrpSpPr>
        <p:grpSpPr bwMode="auto">
          <a:xfrm>
            <a:off x="8583613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24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9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30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7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6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5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sp>
        <p:nvSpPr>
          <p:cNvPr id="23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ransition spd="slow"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tr-TR"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lang="tr-TR" sz="36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lang="tr-TR" sz="36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lang="tr-TR" sz="36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lang="tr-TR" sz="3600">
          <a:solidFill>
            <a:schemeClr val="tx1"/>
          </a:solidFill>
          <a:latin typeface="Trebuchet MS" panose="020B0603020202020204" pitchFamily="34" charset="0"/>
        </a:defRPr>
      </a:lvl5pPr>
      <a:lvl6pPr eaLnBrk="1" latinLnBrk="0" hangingPunct="1">
        <a:defRPr kumimoji="0" lang="tr-TR">
          <a:solidFill>
            <a:schemeClr val="tx2"/>
          </a:solidFill>
        </a:defRPr>
      </a:lvl6pPr>
      <a:lvl7pPr eaLnBrk="1" latinLnBrk="0" hangingPunct="1">
        <a:defRPr kumimoji="0" lang="tr-TR">
          <a:solidFill>
            <a:schemeClr val="tx2"/>
          </a:solidFill>
        </a:defRPr>
      </a:lvl7pPr>
      <a:lvl8pPr eaLnBrk="1" latinLnBrk="0" hangingPunct="1">
        <a:defRPr kumimoji="0" lang="tr-TR">
          <a:solidFill>
            <a:schemeClr val="tx2"/>
          </a:solidFill>
        </a:defRPr>
      </a:lvl8pPr>
      <a:lvl9pPr eaLnBrk="1" latinLnBrk="0" hangingPunct="1">
        <a:defRPr kumimoji="0" lang="tr-TR"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tr-TR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tr-TR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tr-T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tr-TR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tr-TR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>
            <a:extLst>
              <a:ext uri="{FF2B5EF4-FFF2-40B4-BE49-F238E27FC236}"/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Yuvarlatılmış Dikdörtgen">
            <a:extLst>
              <a:ext uri="{FF2B5EF4-FFF2-40B4-BE49-F238E27FC236}"/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Başlık Yer Tutucusu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247" name="3 Metin Yer Tutucusu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25" name="24 Veri Yer Tutucusu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5E74D2E-1FD1-4885-AC26-78C676C8088F}" type="datetime1">
              <a:rPr lang="tr-TR"/>
              <a:pPr>
                <a:defRPr/>
              </a:pPr>
              <a:t>26.6.2019</a:t>
            </a:fld>
            <a:endParaRPr lang="tr-TR" sz="1050"/>
          </a:p>
        </p:txBody>
      </p:sp>
      <p:sp>
        <p:nvSpPr>
          <p:cNvPr id="18" name="17 Altbilgi Yer Tutucusu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7A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5CD431-8FA9-4168-8FF2-8618B864FAA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25" r:id="rId4"/>
    <p:sldLayoutId id="2147483724" r:id="rId5"/>
    <p:sldLayoutId id="2147483723" r:id="rId6"/>
    <p:sldLayoutId id="2147483737" r:id="rId7"/>
    <p:sldLayoutId id="2147483722" r:id="rId8"/>
    <p:sldLayoutId id="2147483738" r:id="rId9"/>
    <p:sldLayoutId id="2147483721" r:id="rId10"/>
    <p:sldLayoutId id="2147483720" r:id="rId11"/>
  </p:sldLayoutIdLst>
  <p:transition spd="slow"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7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Rectangle 24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13" y="1125538"/>
            <a:ext cx="6757987" cy="3382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7300" dirty="0"/>
              <a:t>Yetişkin Eğitimi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24591" name="2 Resim" descr="hayatboyurenm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357313"/>
            <a:ext cx="3143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4806950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Kendi yaşamının sorumluluğun almaya hazır,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Kendini yönlendirebilen </a:t>
            </a:r>
            <a:r>
              <a:rPr lang="tr-TR" sz="3200" dirty="0">
                <a:solidFill>
                  <a:srgbClr val="0070C0"/>
                </a:solidFill>
              </a:rPr>
              <a:t>(öz yönetim ve öz denetim sahibi olan)</a:t>
            </a:r>
            <a:r>
              <a:rPr lang="tr-TR" sz="3200" dirty="0">
                <a:solidFill>
                  <a:srgbClr val="0000CC"/>
                </a:solidFill>
              </a:rPr>
              <a:t> kişidir.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Yetişkinlik dönemi tam zamanlı bir işte çalışılan,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Evlenip aile kurulan ve kendi hayatını yönlendiren kararların alındığı dönemdir.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</p:txBody>
      </p:sp>
      <p:sp>
        <p:nvSpPr>
          <p:cNvPr id="30722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84AB8E-D808-4E3D-AABA-11F9113AE02D}" type="slidenum">
              <a:rPr lang="tr-TR" altLang="tr-TR" smtClean="0">
                <a:cs typeface="Arial" charset="0"/>
              </a:rPr>
              <a:pPr/>
              <a:t>10</a:t>
            </a:fld>
            <a:endParaRPr lang="tr-TR" altLang="tr-TR" sz="1000" smtClean="0">
              <a:cs typeface="Arial" charset="0"/>
            </a:endParaRPr>
          </a:p>
        </p:txBody>
      </p:sp>
      <p:sp>
        <p:nvSpPr>
          <p:cNvPr id="7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979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0000"/>
                </a:solidFill>
              </a:rPr>
              <a:t>Yetişkin Eğitimine Göre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Yetişkin (özellikleri)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67CCE-16DA-45CC-B996-65140A0137B7}" type="slidenum">
              <a:rPr lang="tr-TR" altLang="tr-TR" sz="1200">
                <a:latin typeface="Verdana" pitchFamily="34" charset="0"/>
              </a:rPr>
              <a:pPr algn="r"/>
              <a:t>11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60438" y="908050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3200" b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Yetişkinlerin Özellikleri</a:t>
            </a:r>
            <a:endParaRPr lang="tr-TR" altLang="tr-TR" sz="2800" b="0" smtClean="0"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89138"/>
            <a:ext cx="8128000" cy="4651375"/>
          </a:xfrm>
        </p:spPr>
        <p:txBody>
          <a:bodyPr lIns="91440" tIns="45720"/>
          <a:lstStyle/>
          <a:p>
            <a:pPr eaLnBrk="1" hangingPunct="1">
              <a:buSzPct val="120000"/>
              <a:buFontTx/>
              <a:buChar char="•"/>
            </a:pPr>
            <a:r>
              <a:rPr lang="tr-TR" altLang="tr-TR" sz="2300" smtClean="0">
                <a:latin typeface="Times New Roman" pitchFamily="18" charset="0"/>
                <a:cs typeface="Arial" charset="0"/>
              </a:rPr>
              <a:t>Kendisine </a:t>
            </a:r>
            <a:r>
              <a:rPr lang="tr-TR" altLang="tr-TR" sz="2300" b="1" smtClean="0">
                <a:latin typeface="Times New Roman" pitchFamily="18" charset="0"/>
                <a:cs typeface="Arial" charset="0"/>
              </a:rPr>
              <a:t>olgun bir insan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 gibi </a:t>
            </a:r>
            <a:r>
              <a:rPr lang="tr-TR" altLang="tr-TR" sz="2300" b="1" smtClean="0">
                <a:latin typeface="Times New Roman" pitchFamily="18" charset="0"/>
                <a:cs typeface="Arial" charset="0"/>
              </a:rPr>
              <a:t>davranılmasını, saygılı olunmasını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 beklerler.</a:t>
            </a:r>
          </a:p>
          <a:p>
            <a:pPr eaLnBrk="1" hangingPunct="1">
              <a:buSzPct val="120000"/>
              <a:buFontTx/>
              <a:buChar char="•"/>
            </a:pPr>
            <a:r>
              <a:rPr lang="tr-TR" altLang="tr-TR" sz="2300" b="1" smtClean="0">
                <a:latin typeface="Times New Roman" pitchFamily="18" charset="0"/>
                <a:cs typeface="Arial" charset="0"/>
              </a:rPr>
              <a:t>Alıngan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dır. </a:t>
            </a:r>
            <a:r>
              <a:rPr lang="tr-TR" altLang="tr-TR" sz="2300" b="1" smtClean="0">
                <a:latin typeface="Times New Roman" pitchFamily="18" charset="0"/>
                <a:cs typeface="Arial" charset="0"/>
              </a:rPr>
              <a:t>Başarısızlık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tan, başkalarının yanında </a:t>
            </a:r>
            <a:r>
              <a:rPr lang="tr-TR" altLang="tr-TR" sz="2300" b="1" smtClean="0">
                <a:latin typeface="Times New Roman" pitchFamily="18" charset="0"/>
                <a:cs typeface="Arial" charset="0"/>
              </a:rPr>
              <a:t>küçük düşmekten çekinir, korkar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.</a:t>
            </a:r>
          </a:p>
          <a:p>
            <a:pPr eaLnBrk="1" hangingPunct="1">
              <a:buSzPct val="120000"/>
              <a:buFontTx/>
              <a:buChar char="•"/>
            </a:pPr>
            <a:r>
              <a:rPr lang="tr-TR" altLang="tr-TR" sz="2300" b="1" smtClean="0">
                <a:latin typeface="Times New Roman" pitchFamily="18" charset="0"/>
                <a:cs typeface="Arial" charset="0"/>
              </a:rPr>
              <a:t>Eğitimde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 </a:t>
            </a:r>
            <a:r>
              <a:rPr lang="tr-TR" altLang="tr-TR" sz="2300" b="1" smtClean="0">
                <a:latin typeface="Times New Roman" pitchFamily="18" charset="0"/>
                <a:cs typeface="Arial" charset="0"/>
              </a:rPr>
              <a:t>pasif alıcı olmaktan hoşlanmaz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, </a:t>
            </a:r>
            <a:r>
              <a:rPr lang="tr-TR" altLang="tr-TR" sz="2300" b="1" smtClean="0">
                <a:latin typeface="Times New Roman" pitchFamily="18" charset="0"/>
                <a:cs typeface="Arial" charset="0"/>
              </a:rPr>
              <a:t>aktif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 rol almak ister.</a:t>
            </a:r>
          </a:p>
          <a:p>
            <a:pPr eaLnBrk="1" hangingPunct="1">
              <a:buSzPct val="120000"/>
              <a:buFontTx/>
              <a:buChar char="•"/>
            </a:pPr>
            <a:r>
              <a:rPr lang="tr-TR" altLang="tr-TR" sz="2300" b="1" smtClean="0">
                <a:latin typeface="Times New Roman" pitchFamily="18" charset="0"/>
                <a:cs typeface="Arial" charset="0"/>
              </a:rPr>
              <a:t>Gereksiz, sıkı otoriteden hoşlanmaz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.</a:t>
            </a:r>
          </a:p>
          <a:p>
            <a:pPr eaLnBrk="1" hangingPunct="1">
              <a:buSzPct val="120000"/>
              <a:buFontTx/>
              <a:buChar char="•"/>
            </a:pPr>
            <a:r>
              <a:rPr lang="tr-TR" altLang="tr-TR" sz="2300" b="1" smtClean="0">
                <a:latin typeface="Times New Roman" pitchFamily="18" charset="0"/>
                <a:cs typeface="Arial" charset="0"/>
              </a:rPr>
              <a:t>Eğitim düzeyi düşük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 olan bir </a:t>
            </a:r>
            <a:r>
              <a:rPr lang="tr-TR" altLang="tr-TR" sz="2300" b="1" smtClean="0">
                <a:latin typeface="Times New Roman" pitchFamily="18" charset="0"/>
                <a:cs typeface="Arial" charset="0"/>
              </a:rPr>
              <a:t>yetişkin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 ise, kendisine </a:t>
            </a:r>
            <a:r>
              <a:rPr lang="tr-TR" altLang="tr-TR" sz="2300" b="1" smtClean="0">
                <a:latin typeface="Times New Roman" pitchFamily="18" charset="0"/>
                <a:cs typeface="Arial" charset="0"/>
              </a:rPr>
              <a:t>güven eksikliği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 olabileceğinden bu durum onun </a:t>
            </a:r>
            <a:r>
              <a:rPr lang="tr-TR" altLang="tr-TR" sz="2300" b="1" smtClean="0">
                <a:latin typeface="Times New Roman" pitchFamily="18" charset="0"/>
                <a:cs typeface="Arial" charset="0"/>
              </a:rPr>
              <a:t>eğitime olan ilgisini azaltabilir</a:t>
            </a:r>
            <a:r>
              <a:rPr lang="tr-TR" altLang="tr-TR" sz="2300" smtClean="0"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492D18-E8DD-42BD-8C50-BC1E3E7FE1F9}" type="slidenum">
              <a:rPr lang="tr-TR" altLang="tr-TR" sz="1200">
                <a:latin typeface="Verdana" pitchFamily="34" charset="0"/>
              </a:rPr>
              <a:pPr algn="r"/>
              <a:t>12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60438" y="1196975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3200" b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Yetişkinlerin Özellikleri</a:t>
            </a:r>
            <a:endParaRPr lang="tr-TR" altLang="tr-TR" sz="2800" b="0" smtClean="0"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133600"/>
            <a:ext cx="8199438" cy="4724400"/>
          </a:xfrm>
        </p:spPr>
        <p:txBody>
          <a:bodyPr lIns="91440" tIns="45720"/>
          <a:lstStyle/>
          <a:p>
            <a:pPr eaLnBrk="1" hangingPunct="1">
              <a:buFontTx/>
              <a:buChar char="•"/>
            </a:pPr>
            <a:r>
              <a:rPr lang="tr-TR" altLang="tr-TR" sz="2400" smtClean="0">
                <a:latin typeface="Times New Roman" pitchFamily="18" charset="0"/>
                <a:cs typeface="Arial" charset="0"/>
              </a:rPr>
              <a:t>Yetişkinler, </a:t>
            </a:r>
            <a:r>
              <a:rPr lang="tr-TR" altLang="tr-TR" sz="2400" b="1" smtClean="0">
                <a:latin typeface="Times New Roman" pitchFamily="18" charset="0"/>
                <a:cs typeface="Arial" charset="0"/>
              </a:rPr>
              <a:t>çocuk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  <a:cs typeface="Arial" charset="0"/>
              </a:rPr>
              <a:t>gençlere göre daha gerçekçi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dir.</a:t>
            </a:r>
          </a:p>
          <a:p>
            <a:pPr eaLnBrk="1" hangingPunct="1">
              <a:buFontTx/>
              <a:buChar char="•"/>
            </a:pPr>
            <a:r>
              <a:rPr lang="tr-TR" altLang="tr-TR" sz="2400" smtClean="0">
                <a:latin typeface="Times New Roman" pitchFamily="18" charset="0"/>
                <a:cs typeface="Arial" charset="0"/>
              </a:rPr>
              <a:t>Yetişkinlerin kendileri de </a:t>
            </a:r>
            <a:r>
              <a:rPr lang="tr-TR" altLang="tr-TR" sz="2400" b="1" smtClean="0">
                <a:latin typeface="Times New Roman" pitchFamily="18" charset="0"/>
                <a:cs typeface="Arial" charset="0"/>
              </a:rPr>
              <a:t>zengin bir öğrenme kaynağı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 olabilir.</a:t>
            </a:r>
          </a:p>
          <a:p>
            <a:pPr eaLnBrk="1" hangingPunct="1">
              <a:buFontTx/>
              <a:buChar char="•"/>
            </a:pPr>
            <a:r>
              <a:rPr lang="tr-TR" altLang="tr-TR" sz="2400" b="1" smtClean="0">
                <a:latin typeface="Times New Roman" pitchFamily="18" charset="0"/>
                <a:cs typeface="Arial" charset="0"/>
              </a:rPr>
              <a:t>Yerleşmiş alışkanlıklara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  <a:cs typeface="Arial" charset="0"/>
              </a:rPr>
              <a:t>kalıplaşmış düşüncelere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 sahip olabilecekleri için, yetişkinler, </a:t>
            </a:r>
            <a:r>
              <a:rPr lang="tr-TR" altLang="tr-TR" sz="2400" b="1" smtClean="0">
                <a:latin typeface="Times New Roman" pitchFamily="18" charset="0"/>
                <a:cs typeface="Arial" charset="0"/>
              </a:rPr>
              <a:t>daha az açık fikirli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 olabilirler.</a:t>
            </a:r>
          </a:p>
          <a:p>
            <a:pPr eaLnBrk="1" hangingPunct="1">
              <a:buFontTx/>
              <a:buChar char="•"/>
            </a:pPr>
            <a:r>
              <a:rPr lang="tr-TR" altLang="tr-TR" sz="2400" b="1" smtClean="0">
                <a:latin typeface="Times New Roman" pitchFamily="18" charset="0"/>
                <a:cs typeface="Arial" charset="0"/>
              </a:rPr>
              <a:t>Geçmişte edindikleri bilgilerle 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örtüşmeyen, </a:t>
            </a:r>
            <a:r>
              <a:rPr lang="tr-TR" altLang="tr-TR" sz="2400" b="1" smtClean="0">
                <a:latin typeface="Times New Roman" pitchFamily="18" charset="0"/>
                <a:cs typeface="Arial" charset="0"/>
              </a:rPr>
              <a:t>ters düşen 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yeni bilgiyi</a:t>
            </a:r>
            <a:r>
              <a:rPr lang="tr-TR" altLang="tr-TR" sz="2400" b="1" smtClean="0">
                <a:latin typeface="Times New Roman" pitchFamily="18" charset="0"/>
                <a:cs typeface="Arial" charset="0"/>
              </a:rPr>
              <a:t> reddedebilirler.</a:t>
            </a:r>
          </a:p>
          <a:p>
            <a:pPr eaLnBrk="1" hangingPunct="1">
              <a:buFontTx/>
              <a:buChar char="•"/>
            </a:pPr>
            <a:r>
              <a:rPr lang="tr-TR" altLang="tr-TR" sz="2400" b="1" smtClean="0">
                <a:latin typeface="Times New Roman" pitchFamily="18" charset="0"/>
                <a:cs typeface="Arial" charset="0"/>
              </a:rPr>
              <a:t>Davranış değişikliğine direnebilirler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16410D-1234-45AF-BB9D-E0FBC7BF3AB8}" type="slidenum">
              <a:rPr lang="tr-TR" altLang="tr-TR" sz="1200">
                <a:latin typeface="Verdana" pitchFamily="34" charset="0"/>
              </a:rPr>
              <a:pPr algn="r"/>
              <a:t>13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404813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3200" b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Yetişkinlerin Özellikleri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12875"/>
            <a:ext cx="8183563" cy="4187825"/>
          </a:xfrm>
        </p:spPr>
        <p:txBody>
          <a:bodyPr lIns="91440" tIns="45720"/>
          <a:lstStyle/>
          <a:p>
            <a:pPr eaLnBrk="1" hangingPunct="1">
              <a:buFontTx/>
              <a:buChar char="•"/>
            </a:pPr>
            <a:r>
              <a:rPr lang="tr-TR" altLang="tr-TR" sz="2400" b="1" smtClean="0">
                <a:latin typeface="Times New Roman" pitchFamily="18" charset="0"/>
                <a:cs typeface="Arial" charset="0"/>
              </a:rPr>
              <a:t>Kalıplaşmış değer yargılarına ters düşüldüğünde eğitimden uzaklaşabilirler.</a:t>
            </a:r>
          </a:p>
          <a:p>
            <a:pPr eaLnBrk="1" hangingPunct="1">
              <a:buFontTx/>
              <a:buChar char="•"/>
            </a:pPr>
            <a:endParaRPr lang="tr-TR" altLang="tr-TR" sz="2400" b="1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tr-TR" altLang="tr-TR" sz="2400" smtClean="0">
                <a:latin typeface="Times New Roman" pitchFamily="18" charset="0"/>
                <a:cs typeface="Arial" charset="0"/>
              </a:rPr>
              <a:t>Bu nedenle; </a:t>
            </a:r>
            <a:r>
              <a:rPr lang="tr-TR" altLang="tr-TR" sz="2400" b="1" smtClean="0">
                <a:latin typeface="Times New Roman" pitchFamily="18" charset="0"/>
                <a:cs typeface="Arial" charset="0"/>
              </a:rPr>
              <a:t>öğrenme sürecinde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, </a:t>
            </a:r>
            <a:r>
              <a:rPr lang="tr-TR" altLang="tr-TR" sz="2400" b="1" smtClean="0">
                <a:latin typeface="Times New Roman" pitchFamily="18" charset="0"/>
                <a:cs typeface="Arial" charset="0"/>
              </a:rPr>
              <a:t>yetişkinlerin deneyimleri, bilgi birikimleri reddedilmemeli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, </a:t>
            </a:r>
            <a:r>
              <a:rPr lang="tr-TR" altLang="tr-TR" sz="2400" b="1" smtClean="0">
                <a:latin typeface="Times New Roman" pitchFamily="18" charset="0"/>
                <a:cs typeface="Arial" charset="0"/>
              </a:rPr>
              <a:t>hatalar bir öğrenme fırsatı</a:t>
            </a:r>
            <a:r>
              <a:rPr lang="tr-TR" altLang="tr-TR" sz="2400" smtClean="0">
                <a:latin typeface="Times New Roman" pitchFamily="18" charset="0"/>
                <a:cs typeface="Arial" charset="0"/>
              </a:rPr>
              <a:t> olarak değerlendirilmelidir</a:t>
            </a:r>
            <a:r>
              <a:rPr lang="tr-TR" altLang="tr-TR" sz="2400" b="1" smtClean="0">
                <a:latin typeface="Times New Roman" pitchFamily="18" charset="0"/>
                <a:cs typeface="Arial" charset="0"/>
              </a:rPr>
              <a:t>.</a:t>
            </a:r>
          </a:p>
          <a:p>
            <a:pPr eaLnBrk="1" hangingPunct="1">
              <a:buFontTx/>
              <a:buChar char="•"/>
            </a:pPr>
            <a:endParaRPr lang="tr-TR" altLang="tr-TR" sz="2400" b="1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1428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 Eğitimi Nedir?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00063" y="1571625"/>
            <a:ext cx="8358187" cy="48577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u="sng" smtClean="0">
                <a:solidFill>
                  <a:srgbClr val="0000CC"/>
                </a:solidFill>
              </a:rPr>
              <a:t>Yetişkin eğitimi en kısa tanımı ile</a:t>
            </a:r>
            <a:r>
              <a:rPr lang="tr-TR" altLang="tr-TR" smtClean="0">
                <a:solidFill>
                  <a:srgbClr val="0000CC"/>
                </a:solidFill>
              </a:rPr>
              <a:t>; </a:t>
            </a:r>
            <a:r>
              <a:rPr lang="tr-TR" altLang="tr-TR" b="1" smtClean="0">
                <a:solidFill>
                  <a:srgbClr val="0000CC"/>
                </a:solidFill>
              </a:rPr>
              <a:t>Yetişkinlerin öğrenmelerini kolaylaştırıcı ilke ve uygulamaların bütününü ifade eder.</a:t>
            </a: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smtClean="0">
                <a:solidFill>
                  <a:srgbClr val="0000CC"/>
                </a:solidFill>
              </a:rPr>
              <a:t>Eğitim Bilimleri literatüründe;</a:t>
            </a: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smtClean="0">
                <a:solidFill>
                  <a:srgbClr val="0000CC"/>
                </a:solidFill>
              </a:rPr>
              <a:t> </a:t>
            </a:r>
            <a:r>
              <a:rPr lang="tr-TR" altLang="tr-TR" b="1" smtClean="0">
                <a:solidFill>
                  <a:srgbClr val="0000CC"/>
                </a:solidFill>
              </a:rPr>
              <a:t>Andragoji</a:t>
            </a:r>
            <a:r>
              <a:rPr lang="tr-TR" altLang="tr-TR" smtClean="0">
                <a:solidFill>
                  <a:srgbClr val="0000CC"/>
                </a:solidFill>
              </a:rPr>
              <a:t> olarak da nitelendirilir. </a:t>
            </a: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endParaRPr lang="tr-TR" altLang="tr-TR" smtClean="0">
              <a:solidFill>
                <a:srgbClr val="0000CC"/>
              </a:solidFill>
            </a:endParaRPr>
          </a:p>
        </p:txBody>
      </p:sp>
      <p:sp>
        <p:nvSpPr>
          <p:cNvPr id="31747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48629B-DA4B-45E7-8A6D-57D34ACC44D1}" type="slidenum">
              <a:rPr lang="tr-TR" altLang="tr-TR" smtClean="0">
                <a:cs typeface="Arial" charset="0"/>
              </a:rPr>
              <a:pPr/>
              <a:t>14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511755-37E8-47C9-92F9-E4171507913F}" type="slidenum">
              <a:rPr lang="tr-TR" altLang="tr-TR" sz="1200">
                <a:latin typeface="Verdana" pitchFamily="34" charset="0"/>
              </a:rPr>
              <a:pPr algn="r"/>
              <a:t>15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188913"/>
            <a:ext cx="7793037" cy="14620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3200" b="0" smtClean="0">
                <a:effectLst/>
                <a:latin typeface="Times New Roman" pitchFamily="18" charset="0"/>
              </a:rPr>
              <a:t>Yetişkin Eğitimi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916113"/>
            <a:ext cx="8183563" cy="4187825"/>
          </a:xfrm>
        </p:spPr>
        <p:txBody>
          <a:bodyPr lIns="91440" tIns="45720"/>
          <a:lstStyle/>
          <a:p>
            <a:pPr algn="just" eaLnBrk="1" hangingPunct="1"/>
            <a:r>
              <a:rPr lang="tr-TR" altLang="tr-TR" dirty="0" smtClean="0">
                <a:latin typeface="Times New Roman" pitchFamily="18" charset="0"/>
              </a:rPr>
              <a:t>Eğitim, </a:t>
            </a:r>
            <a:r>
              <a:rPr lang="tr-TR" altLang="tr-TR" b="1" dirty="0" smtClean="0">
                <a:latin typeface="Times New Roman" pitchFamily="18" charset="0"/>
              </a:rPr>
              <a:t>bireyin davranışlarında kendi yaşantısı</a:t>
            </a:r>
            <a:r>
              <a:rPr lang="tr-TR" altLang="tr-TR" dirty="0" smtClean="0">
                <a:latin typeface="Times New Roman" pitchFamily="18" charset="0"/>
              </a:rPr>
              <a:t> yoluyla </a:t>
            </a:r>
            <a:r>
              <a:rPr lang="tr-TR" altLang="tr-TR" b="1" dirty="0" smtClean="0">
                <a:latin typeface="Times New Roman" pitchFamily="18" charset="0"/>
              </a:rPr>
              <a:t>istenilen değişikliği meydana getirme</a:t>
            </a:r>
            <a:r>
              <a:rPr lang="tr-TR" altLang="tr-TR" dirty="0" smtClean="0">
                <a:latin typeface="Times New Roman" pitchFamily="18" charset="0"/>
              </a:rPr>
              <a:t> ve </a:t>
            </a:r>
            <a:r>
              <a:rPr lang="tr-TR" altLang="tr-TR" b="1" dirty="0" smtClean="0">
                <a:latin typeface="Times New Roman" pitchFamily="18" charset="0"/>
              </a:rPr>
              <a:t>yeni davranışlar kazandırma</a:t>
            </a:r>
            <a:r>
              <a:rPr lang="tr-TR" altLang="tr-TR" dirty="0" smtClean="0">
                <a:latin typeface="Times New Roman" pitchFamily="18" charset="0"/>
              </a:rPr>
              <a:t> </a:t>
            </a:r>
            <a:r>
              <a:rPr lang="tr-TR" altLang="tr-TR" b="1" dirty="0" smtClean="0">
                <a:latin typeface="Times New Roman" pitchFamily="18" charset="0"/>
              </a:rPr>
              <a:t>süreci</a:t>
            </a:r>
            <a:r>
              <a:rPr lang="tr-TR" altLang="tr-TR" dirty="0" smtClean="0">
                <a:latin typeface="Times New Roman" pitchFamily="18" charset="0"/>
              </a:rPr>
              <a:t>dir</a:t>
            </a:r>
            <a:r>
              <a:rPr lang="tr-TR" altLang="tr-TR" dirty="0" smtClean="0"/>
              <a:t>. </a:t>
            </a:r>
          </a:p>
          <a:p>
            <a:pPr algn="just" eaLnBrk="1" hangingPunct="1"/>
            <a:endParaRPr lang="tr-TR" altLang="tr-TR" dirty="0" smtClean="0">
              <a:latin typeface="Times New Roman" pitchFamily="18" charset="0"/>
            </a:endParaRPr>
          </a:p>
          <a:p>
            <a:pPr algn="just" eaLnBrk="1" hangingPunct="1"/>
            <a:r>
              <a:rPr lang="tr-TR" altLang="tr-TR" b="1" dirty="0" err="1" smtClean="0">
                <a:latin typeface="Times New Roman" pitchFamily="18" charset="0"/>
              </a:rPr>
              <a:t>Androgoji</a:t>
            </a:r>
            <a:r>
              <a:rPr lang="tr-TR" altLang="tr-TR" dirty="0" smtClean="0">
                <a:latin typeface="Times New Roman" pitchFamily="18" charset="0"/>
              </a:rPr>
              <a:t>, yunanca; “</a:t>
            </a:r>
            <a:r>
              <a:rPr lang="tr-TR" altLang="tr-TR" dirty="0" err="1" smtClean="0">
                <a:latin typeface="Times New Roman" pitchFamily="18" charset="0"/>
              </a:rPr>
              <a:t>andr</a:t>
            </a:r>
            <a:r>
              <a:rPr lang="tr-TR" altLang="tr-TR" dirty="0" smtClean="0">
                <a:latin typeface="Times New Roman" pitchFamily="18" charset="0"/>
              </a:rPr>
              <a:t> (</a:t>
            </a:r>
            <a:r>
              <a:rPr lang="tr-TR" altLang="tr-TR" b="1" dirty="0" smtClean="0">
                <a:latin typeface="Times New Roman" pitchFamily="18" charset="0"/>
              </a:rPr>
              <a:t>yetişkin</a:t>
            </a:r>
            <a:r>
              <a:rPr lang="tr-TR" altLang="tr-TR" dirty="0" smtClean="0">
                <a:latin typeface="Times New Roman" pitchFamily="18" charset="0"/>
              </a:rPr>
              <a:t>) ve “</a:t>
            </a:r>
            <a:r>
              <a:rPr lang="tr-TR" altLang="tr-TR" dirty="0" err="1" smtClean="0">
                <a:latin typeface="Times New Roman" pitchFamily="18" charset="0"/>
              </a:rPr>
              <a:t>agogos</a:t>
            </a:r>
            <a:r>
              <a:rPr lang="tr-TR" altLang="tr-TR" dirty="0" smtClean="0">
                <a:latin typeface="Times New Roman" pitchFamily="18" charset="0"/>
              </a:rPr>
              <a:t>” (</a:t>
            </a:r>
            <a:r>
              <a:rPr lang="tr-TR" altLang="tr-TR" b="1" dirty="0" smtClean="0">
                <a:latin typeface="Times New Roman" pitchFamily="18" charset="0"/>
              </a:rPr>
              <a:t>rehberlik</a:t>
            </a:r>
            <a:r>
              <a:rPr lang="tr-TR" altLang="tr-TR" dirty="0" smtClean="0">
                <a:latin typeface="Times New Roman" pitchFamily="18" charset="0"/>
              </a:rPr>
              <a:t>) köklerinden türetilmiştir ve </a:t>
            </a:r>
            <a:r>
              <a:rPr lang="tr-TR" altLang="tr-TR" b="1" dirty="0" smtClean="0">
                <a:latin typeface="Times New Roman" pitchFamily="18" charset="0"/>
              </a:rPr>
              <a:t>yetişkinlerin öğrenmesine yol gösterme</a:t>
            </a:r>
            <a:r>
              <a:rPr lang="tr-TR" altLang="tr-TR" dirty="0" smtClean="0">
                <a:latin typeface="Times New Roman" pitchFamily="18" charset="0"/>
              </a:rPr>
              <a:t>nin ya da </a:t>
            </a:r>
            <a:r>
              <a:rPr lang="tr-TR" altLang="tr-TR" b="1" dirty="0" smtClean="0">
                <a:latin typeface="Times New Roman" pitchFamily="18" charset="0"/>
              </a:rPr>
              <a:t>yardımın</a:t>
            </a:r>
            <a:r>
              <a:rPr lang="tr-TR" altLang="tr-TR" dirty="0" smtClean="0">
                <a:latin typeface="Times New Roman" pitchFamily="18" charset="0"/>
              </a:rPr>
              <a:t> </a:t>
            </a:r>
            <a:r>
              <a:rPr lang="tr-TR" altLang="tr-TR" b="1" dirty="0" smtClean="0">
                <a:latin typeface="Times New Roman" pitchFamily="18" charset="0"/>
              </a:rPr>
              <a:t>bilim </a:t>
            </a:r>
            <a:r>
              <a:rPr lang="tr-TR" altLang="tr-TR" dirty="0" smtClean="0">
                <a:latin typeface="Times New Roman" pitchFamily="18" charset="0"/>
              </a:rPr>
              <a:t>ve </a:t>
            </a:r>
            <a:r>
              <a:rPr lang="tr-TR" altLang="tr-TR" b="1" dirty="0" smtClean="0">
                <a:latin typeface="Times New Roman" pitchFamily="18" charset="0"/>
              </a:rPr>
              <a:t>sanatı </a:t>
            </a:r>
            <a:r>
              <a:rPr lang="tr-TR" altLang="tr-TR" dirty="0" smtClean="0">
                <a:latin typeface="Times New Roman" pitchFamily="18" charset="0"/>
              </a:rPr>
              <a:t>anlamına gelir.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2B4DD2-555E-4E7C-9DF1-9F941B5DA31B}" type="slidenum">
              <a:rPr lang="tr-TR" altLang="tr-TR" sz="1200">
                <a:latin typeface="Verdana" pitchFamily="34" charset="0"/>
              </a:rPr>
              <a:pPr algn="r"/>
              <a:t>16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4213" y="1341438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3200" b="0" smtClean="0">
                <a:effectLst/>
                <a:latin typeface="Times New Roman" pitchFamily="18" charset="0"/>
              </a:rPr>
              <a:t>Yetişkin Eğitimi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852738"/>
            <a:ext cx="8183562" cy="4187825"/>
          </a:xfrm>
        </p:spPr>
        <p:txBody>
          <a:bodyPr lIns="91440" tIns="45720"/>
          <a:lstStyle/>
          <a:p>
            <a:pPr eaLnBrk="1" hangingPunct="1"/>
            <a:r>
              <a:rPr lang="tr-TR" altLang="tr-TR" dirty="0" smtClean="0">
                <a:latin typeface="Times New Roman" pitchFamily="18" charset="0"/>
              </a:rPr>
              <a:t>Çeşitli eğitim kademelerindeki </a:t>
            </a:r>
            <a:r>
              <a:rPr lang="tr-TR" altLang="tr-TR" b="1" dirty="0" smtClean="0">
                <a:latin typeface="Times New Roman" pitchFamily="18" charset="0"/>
              </a:rPr>
              <a:t>tam gün öğrenimden ayrılmış</a:t>
            </a:r>
            <a:r>
              <a:rPr lang="tr-TR" altLang="tr-TR" dirty="0" smtClean="0">
                <a:latin typeface="Times New Roman" pitchFamily="18" charset="0"/>
              </a:rPr>
              <a:t>, ya da </a:t>
            </a:r>
            <a:r>
              <a:rPr lang="tr-TR" altLang="tr-TR" b="1" dirty="0" smtClean="0">
                <a:latin typeface="Times New Roman" pitchFamily="18" charset="0"/>
              </a:rPr>
              <a:t>hiç öğrenim görmemiş</a:t>
            </a:r>
            <a:r>
              <a:rPr lang="tr-TR" altLang="tr-TR" dirty="0" smtClean="0">
                <a:latin typeface="Times New Roman" pitchFamily="18" charset="0"/>
              </a:rPr>
              <a:t> ve </a:t>
            </a:r>
            <a:r>
              <a:rPr lang="tr-TR" altLang="tr-TR" b="1" dirty="0" smtClean="0">
                <a:latin typeface="Times New Roman" pitchFamily="18" charset="0"/>
              </a:rPr>
              <a:t>gönüllü</a:t>
            </a:r>
            <a:r>
              <a:rPr lang="tr-TR" altLang="tr-TR" dirty="0" smtClean="0">
                <a:latin typeface="Times New Roman" pitchFamily="18" charset="0"/>
              </a:rPr>
              <a:t> olarak </a:t>
            </a:r>
            <a:r>
              <a:rPr lang="tr-TR" altLang="tr-TR" b="1" dirty="0" smtClean="0">
                <a:latin typeface="Times New Roman" pitchFamily="18" charset="0"/>
              </a:rPr>
              <a:t>kendini yetiştirmeyi arzu eden bireylerin</a:t>
            </a:r>
            <a:r>
              <a:rPr lang="tr-TR" altLang="tr-TR" dirty="0" smtClean="0">
                <a:latin typeface="Times New Roman" pitchFamily="18" charset="0"/>
              </a:rPr>
              <a:t> değişik </a:t>
            </a:r>
            <a:r>
              <a:rPr lang="tr-TR" altLang="tr-TR" b="1" dirty="0" smtClean="0">
                <a:latin typeface="Times New Roman" pitchFamily="18" charset="0"/>
              </a:rPr>
              <a:t>eğitim ihtiyaçlarını karşılamak</a:t>
            </a:r>
            <a:r>
              <a:rPr lang="tr-TR" altLang="tr-TR" dirty="0" smtClean="0">
                <a:latin typeface="Times New Roman" pitchFamily="18" charset="0"/>
              </a:rPr>
              <a:t> üzere geliştirilmiş eğitimdir.</a:t>
            </a:r>
            <a:endParaRPr lang="tr-TR" altLang="tr-TR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  <a:effectLst/>
              </a:rPr>
              <a:t>Andragojinin</a:t>
            </a:r>
            <a:r>
              <a:rPr lang="tr-TR" dirty="0">
                <a:solidFill>
                  <a:srgbClr val="FFFF00"/>
                </a:solidFill>
              </a:rPr>
              <a:t>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  <a:effectLst/>
              </a:rPr>
              <a:t>(Yetişkin Eğitiminin</a:t>
            </a:r>
            <a:r>
              <a:rPr lang="tr-TR" b="0" dirty="0">
                <a:solidFill>
                  <a:srgbClr val="FFFF00"/>
                </a:solidFill>
                <a:effectLst/>
              </a:rPr>
              <a:t>) </a:t>
            </a:r>
            <a:r>
              <a:rPr lang="tr-TR" dirty="0">
                <a:solidFill>
                  <a:srgbClr val="FFFF00"/>
                </a:solidFill>
                <a:effectLst/>
              </a:rPr>
              <a:t>İlkeleri</a:t>
            </a:r>
            <a:r>
              <a:rPr lang="tr-TR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071688"/>
            <a:ext cx="8428037" cy="3949700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sz="3000" dirty="0">
                <a:solidFill>
                  <a:srgbClr val="FF0000"/>
                </a:solidFill>
              </a:rPr>
              <a:t>Andragojinin ilkeleri 6 temel varsayıma dayanır. 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1- Bilme Gereksinimi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2- Benlik Algısı (BEN KİMİM ?)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3- Motivasyon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4- Öğrenmeye Yönelim 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5- Deneyimler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6- Öğrenmeye hazır olma</a:t>
            </a:r>
          </a:p>
        </p:txBody>
      </p:sp>
      <p:sp>
        <p:nvSpPr>
          <p:cNvPr id="32771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73FAC9-CA23-4184-9444-B2231ADE11FD}" type="slidenum">
              <a:rPr lang="tr-TR" altLang="tr-TR" smtClean="0">
                <a:cs typeface="Arial" charset="0"/>
              </a:rPr>
              <a:pPr/>
              <a:t>17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00063"/>
            <a:ext cx="8286750" cy="1285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dirty="0">
                <a:solidFill>
                  <a:srgbClr val="FFFF00"/>
                </a:solidFill>
              </a:rPr>
              <a:t>Andragojinin </a:t>
            </a:r>
            <a:br>
              <a:rPr lang="tr-TR" sz="4000" dirty="0">
                <a:solidFill>
                  <a:srgbClr val="FFFF00"/>
                </a:solidFill>
              </a:rPr>
            </a:br>
            <a:r>
              <a:rPr lang="tr-TR" sz="4000" dirty="0">
                <a:solidFill>
                  <a:srgbClr val="FFFF00"/>
                </a:solidFill>
              </a:rPr>
              <a:t>(Yetişkin Eğitiminin) İlkeleri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5750" y="2000250"/>
            <a:ext cx="8643938" cy="44291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tr-TR" altLang="tr-TR" dirty="0" smtClean="0"/>
              <a:t>Yetişkinlerin öğrenme ile ilgili durumları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tr-TR" altLang="tr-TR" dirty="0" smtClean="0"/>
              <a:t>6 temel ilke ile açıklanabilir. 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tr-TR" altLang="tr-TR" sz="2400" b="1" dirty="0" smtClean="0">
                <a:solidFill>
                  <a:srgbClr val="0000CC"/>
                </a:solidFill>
              </a:rPr>
              <a:t>1- Öğrenenin Bilme Gereksinimi: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r-TR" altLang="tr-TR" sz="2400" dirty="0" smtClean="0">
                <a:solidFill>
                  <a:srgbClr val="0000CC"/>
                </a:solidFill>
              </a:rPr>
              <a:t>Yetişkinler bir şeyi öğrenmeye başlamadan önce </a:t>
            </a:r>
            <a:r>
              <a:rPr lang="tr-TR" altLang="tr-TR" sz="2400" b="1" dirty="0" smtClean="0">
                <a:solidFill>
                  <a:srgbClr val="0000CC"/>
                </a:solidFill>
              </a:rPr>
              <a:t>neden öğrenmeleri gerektiğini </a:t>
            </a:r>
            <a:r>
              <a:rPr lang="tr-TR" altLang="tr-TR" sz="2400" dirty="0" smtClean="0">
                <a:solidFill>
                  <a:srgbClr val="0000CC"/>
                </a:solidFill>
              </a:rPr>
              <a:t>bilme</a:t>
            </a:r>
            <a:r>
              <a:rPr lang="tr-TR" altLang="tr-TR" sz="2400" b="1" dirty="0" smtClean="0">
                <a:solidFill>
                  <a:srgbClr val="0000CC"/>
                </a:solidFill>
              </a:rPr>
              <a:t> </a:t>
            </a:r>
            <a:r>
              <a:rPr lang="tr-TR" altLang="tr-TR" sz="2400" dirty="0" smtClean="0">
                <a:solidFill>
                  <a:srgbClr val="0000CC"/>
                </a:solidFill>
              </a:rPr>
              <a:t>gereksinimi duyar. Bir çok yetişkin, öğrenmenin getireceği yararları ve öğrenmemenin getireceği olumsuz sonuçları araştırarak öğreneme etkinliğine katılıp katılmayacağına karar verir (</a:t>
            </a:r>
            <a:r>
              <a:rPr lang="tr-TR" altLang="tr-TR" sz="2400" dirty="0" err="1" smtClean="0">
                <a:solidFill>
                  <a:srgbClr val="0000CC"/>
                </a:solidFill>
              </a:rPr>
              <a:t>Tough</a:t>
            </a:r>
            <a:r>
              <a:rPr lang="tr-TR" altLang="tr-TR" sz="2400" dirty="0" smtClean="0">
                <a:solidFill>
                  <a:srgbClr val="0000CC"/>
                </a:solidFill>
              </a:rPr>
              <a:t> 1979)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r-TR" altLang="tr-TR" sz="2400" dirty="0" smtClean="0">
                <a:solidFill>
                  <a:srgbClr val="0000CC"/>
                </a:solidFill>
              </a:rPr>
              <a:t>  </a:t>
            </a:r>
          </a:p>
        </p:txBody>
      </p:sp>
      <p:sp>
        <p:nvSpPr>
          <p:cNvPr id="33795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CF58CE-6A81-48D6-B7C3-AB16F8F66B61}" type="slidenum">
              <a:rPr lang="tr-TR" altLang="tr-TR" smtClean="0">
                <a:cs typeface="Arial" charset="0"/>
              </a:rPr>
              <a:pPr/>
              <a:t>18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3377536"/>
          </a:xfrm>
        </p:spPr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</a:rPr>
              <a:t>Eğer yetişkin, bir </a:t>
            </a:r>
            <a:r>
              <a:rPr lang="tr-TR" altLang="tr-TR" b="1" dirty="0">
                <a:latin typeface="Times New Roman" panose="02020603050405020304" pitchFamily="18" charset="0"/>
              </a:rPr>
              <a:t>bilgiyi neden öğrenmesi gerektiğini anlamamış</a:t>
            </a:r>
            <a:r>
              <a:rPr lang="tr-TR" altLang="tr-TR" dirty="0">
                <a:latin typeface="Times New Roman" panose="02020603050405020304" pitchFamily="18" charset="0"/>
              </a:rPr>
              <a:t> veya bu </a:t>
            </a:r>
            <a:r>
              <a:rPr lang="tr-TR" altLang="tr-TR" b="1" dirty="0">
                <a:latin typeface="Times New Roman" panose="02020603050405020304" pitchFamily="18" charset="0"/>
              </a:rPr>
              <a:t>bilginin</a:t>
            </a:r>
            <a:r>
              <a:rPr lang="tr-TR" altLang="tr-TR" dirty="0">
                <a:latin typeface="Times New Roman" panose="02020603050405020304" pitchFamily="18" charset="0"/>
              </a:rPr>
              <a:t> </a:t>
            </a:r>
            <a:r>
              <a:rPr lang="tr-TR" altLang="tr-TR" b="1" dirty="0">
                <a:latin typeface="Times New Roman" panose="02020603050405020304" pitchFamily="18" charset="0"/>
              </a:rPr>
              <a:t>nerede işine yarayacağını</a:t>
            </a:r>
            <a:r>
              <a:rPr lang="tr-TR" altLang="tr-TR" dirty="0">
                <a:latin typeface="Times New Roman" panose="02020603050405020304" pitchFamily="18" charset="0"/>
              </a:rPr>
              <a:t> </a:t>
            </a:r>
            <a:r>
              <a:rPr lang="tr-TR" altLang="tr-TR" b="1" dirty="0">
                <a:latin typeface="Times New Roman" panose="02020603050405020304" pitchFamily="18" charset="0"/>
              </a:rPr>
              <a:t>bilmiyorsa</a:t>
            </a:r>
            <a:r>
              <a:rPr lang="tr-TR" altLang="tr-TR" dirty="0">
                <a:latin typeface="Times New Roman" panose="02020603050405020304" pitchFamily="18" charset="0"/>
              </a:rPr>
              <a:t> ona </a:t>
            </a:r>
            <a:r>
              <a:rPr lang="tr-TR" altLang="tr-TR" b="1" dirty="0">
                <a:latin typeface="Times New Roman" panose="02020603050405020304" pitchFamily="18" charset="0"/>
              </a:rPr>
              <a:t>yeni bir şeyler öğretmek</a:t>
            </a:r>
            <a:r>
              <a:rPr lang="tr-TR" altLang="tr-TR" dirty="0">
                <a:latin typeface="Times New Roman" panose="02020603050405020304" pitchFamily="18" charset="0"/>
              </a:rPr>
              <a:t> oldukça </a:t>
            </a:r>
            <a:r>
              <a:rPr lang="tr-TR" altLang="tr-TR" b="1" dirty="0">
                <a:latin typeface="Times New Roman" panose="02020603050405020304" pitchFamily="18" charset="0"/>
              </a:rPr>
              <a:t>zor</a:t>
            </a:r>
            <a:r>
              <a:rPr lang="tr-TR" altLang="tr-TR" dirty="0">
                <a:latin typeface="Times New Roman" panose="02020603050405020304" pitchFamily="18" charset="0"/>
              </a:rPr>
              <a:t>dur.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E7030-59D9-4C5A-8638-ED52B0A20163}" type="slidenum">
              <a:rPr lang="tr-TR" altLang="tr-TR" smtClean="0"/>
              <a:pPr>
                <a:defRPr/>
              </a:pPr>
              <a:t>19</a:t>
            </a:fld>
            <a:endParaRPr lang="tr-TR" altLang="tr-TR" sz="1000"/>
          </a:p>
        </p:txBody>
      </p:sp>
    </p:spTree>
    <p:extLst>
      <p:ext uri="{BB962C8B-B14F-4D97-AF65-F5344CB8AC3E}">
        <p14:creationId xmlns:p14="http://schemas.microsoft.com/office/powerpoint/2010/main" val="178136232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14313"/>
            <a:ext cx="8110537" cy="1000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dirty="0">
                <a:solidFill>
                  <a:srgbClr val="FF0000"/>
                </a:solidFill>
              </a:rPr>
              <a:t>İÇERİK</a:t>
            </a:r>
          </a:p>
        </p:txBody>
      </p:sp>
      <p:sp>
        <p:nvSpPr>
          <p:cNvPr id="26626" name="İçerik Yer Tutucusu 1"/>
          <p:cNvSpPr>
            <a:spLocks noGrp="1"/>
          </p:cNvSpPr>
          <p:nvPr>
            <p:ph idx="1"/>
          </p:nvPr>
        </p:nvSpPr>
        <p:spPr>
          <a:xfrm>
            <a:off x="428625" y="1214438"/>
            <a:ext cx="4000500" cy="53578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200" smtClean="0">
                <a:solidFill>
                  <a:srgbClr val="0000CC"/>
                </a:solidFill>
              </a:rPr>
              <a:t>Yetişkin Kimdir?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200" smtClean="0">
                <a:solidFill>
                  <a:srgbClr val="0000CC"/>
                </a:solidFill>
              </a:rPr>
              <a:t>Yetişkin Eğitimi Nedir?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200" smtClean="0">
                <a:solidFill>
                  <a:srgbClr val="0000CC"/>
                </a:solidFill>
              </a:rPr>
              <a:t>Yetişkin Eğitiminin Temel İlkeleri (Andragoji)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200" smtClean="0">
                <a:solidFill>
                  <a:srgbClr val="0000CC"/>
                </a:solidFill>
              </a:rPr>
              <a:t>Yetişkinlerde Öğrenme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200" smtClean="0">
                <a:solidFill>
                  <a:srgbClr val="0000CC"/>
                </a:solidFill>
              </a:rPr>
              <a:t>Yetişkinlerin Öğrenme Özellikleri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200" smtClean="0">
                <a:solidFill>
                  <a:srgbClr val="0000CC"/>
                </a:solidFill>
              </a:rPr>
              <a:t>Yetişkinlerin Etkili Öğrenme Yolları</a:t>
            </a:r>
          </a:p>
          <a:p>
            <a:pPr eaLnBrk="1" hangingPunct="1">
              <a:buFont typeface="Wingdings" pitchFamily="2" charset="2"/>
              <a:buChar char="Ø"/>
            </a:pPr>
            <a:endParaRPr lang="tr-TR" altLang="tr-TR" smtClean="0">
              <a:solidFill>
                <a:srgbClr val="0000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tr-TR" altLang="tr-TR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tr-TR" altLang="tr-TR" smtClean="0"/>
          </a:p>
          <a:p>
            <a:pPr eaLnBrk="1" hangingPunct="1">
              <a:buFont typeface="Wingdings" pitchFamily="2" charset="2"/>
              <a:buChar char="Ø"/>
            </a:pPr>
            <a:endParaRPr lang="tr-TR" altLang="tr-TR" smtClean="0"/>
          </a:p>
        </p:txBody>
      </p:sp>
      <p:sp>
        <p:nvSpPr>
          <p:cNvPr id="26627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E82BC8-50A7-4507-8D0E-AD83E3B4F86E}" type="slidenum">
              <a:rPr lang="tr-TR" altLang="tr-TR" smtClean="0">
                <a:cs typeface="Arial" charset="0"/>
              </a:rPr>
              <a:pPr/>
              <a:t>2</a:t>
            </a:fld>
            <a:endParaRPr lang="tr-TR" altLang="tr-TR" sz="1000" smtClean="0">
              <a:cs typeface="Arial" charset="0"/>
            </a:endParaRPr>
          </a:p>
        </p:txBody>
      </p:sp>
      <p:sp>
        <p:nvSpPr>
          <p:cNvPr id="5" name="İçerik Yer Tutucusu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214813" y="1285875"/>
            <a:ext cx="4714875" cy="5214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200" kern="0" dirty="0">
                <a:latin typeface="+mn-lt"/>
                <a:cs typeface="+mn-cs"/>
              </a:rPr>
              <a:t>Yetişkinlerin Eğitime Katılma/Öğrenme Engelleri 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200" kern="0" dirty="0">
                <a:latin typeface="+mn-lt"/>
                <a:cs typeface="+mn-cs"/>
              </a:rPr>
              <a:t>Yetişkin Eğitimcide Bulunması Gereken Nitelikler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200" kern="0" dirty="0">
                <a:latin typeface="+mn-lt"/>
                <a:cs typeface="+mn-cs"/>
              </a:rPr>
              <a:t>Eğitim Ortamlarında Yetişkinlerle İletişim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200" kern="0" dirty="0">
                <a:latin typeface="+mn-lt"/>
                <a:cs typeface="+mn-cs"/>
              </a:rPr>
              <a:t>Yetişkin Eğitiminde Materyal Kullanımı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42875"/>
            <a:ext cx="8429625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000250"/>
            <a:ext cx="8501062" cy="4000500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200" dirty="0">
                <a:solidFill>
                  <a:srgbClr val="0000CC"/>
                </a:solidFill>
              </a:rPr>
              <a:t>Bilme gereksiniminde önemli olan bir noktada </a:t>
            </a:r>
            <a:r>
              <a:rPr lang="tr-TR" sz="3200" b="1" dirty="0">
                <a:solidFill>
                  <a:srgbClr val="0000CC"/>
                </a:solidFill>
              </a:rPr>
              <a:t>yetişkinin;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200" u="sng" dirty="0">
                <a:solidFill>
                  <a:srgbClr val="0000CC"/>
                </a:solidFill>
              </a:rPr>
              <a:t>şu anda bulunduğu nokta ile varmayı istediği nokta arasındaki farkı </a:t>
            </a:r>
            <a:r>
              <a:rPr lang="tr-TR" sz="3200" dirty="0">
                <a:solidFill>
                  <a:srgbClr val="0000CC"/>
                </a:solidFill>
              </a:rPr>
              <a:t>kendi başlarına görmelerini sağlayacak gerçek veya temsili deneyimler yaşamalarını sağlamaktır.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34819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E59332-67B6-431E-BB58-82E68E962099}" type="slidenum">
              <a:rPr lang="tr-TR" altLang="tr-TR" smtClean="0">
                <a:cs typeface="Arial" charset="0"/>
              </a:rPr>
              <a:pPr/>
              <a:t>20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429625" cy="15001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43063"/>
            <a:ext cx="8358188" cy="4306887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300" b="1" dirty="0">
                <a:solidFill>
                  <a:srgbClr val="0000CC"/>
                </a:solidFill>
              </a:rPr>
              <a:t>2- Öğrenenin Benlik Algısı: </a:t>
            </a: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2600" dirty="0"/>
              <a:t>( Gurur ve </a:t>
            </a:r>
            <a:r>
              <a:rPr lang="tr-TR" sz="2600" dirty="0" err="1"/>
              <a:t>enaniyet</a:t>
            </a:r>
            <a:r>
              <a:rPr lang="tr-TR" sz="2600" dirty="0"/>
              <a:t> duygusu ön planda )</a:t>
            </a: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300" dirty="0">
                <a:solidFill>
                  <a:srgbClr val="0000CC"/>
                </a:solidFill>
              </a:rPr>
              <a:t>Yetişkinler benlik kavramlarına göre kendi kararlarının ve yaşamlarının sorumluluğunu üstlenirler. </a:t>
            </a: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300" dirty="0">
                <a:solidFill>
                  <a:srgbClr val="0000CC"/>
                </a:solidFill>
              </a:rPr>
              <a:t>Başkaları tarafından kendilerini yönlendirme yeteneğine sahip biri olarak görülme ve ona göre davranılma yönünde derin bir psikolojik gereksinim duyarlar. </a:t>
            </a:r>
            <a:endParaRPr lang="tr-TR" sz="3300" u="sng" dirty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4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</p:txBody>
      </p:sp>
      <p:sp>
        <p:nvSpPr>
          <p:cNvPr id="3584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44C761-9608-4336-AFC1-9D53DA376D32}" type="slidenum">
              <a:rPr lang="tr-TR" altLang="tr-TR" smtClean="0">
                <a:cs typeface="Arial" charset="0"/>
              </a:rPr>
              <a:pPr/>
              <a:t>21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1714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2 İçerik Yer Tutucusu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85938"/>
            <a:ext cx="8572500" cy="4379912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400" u="sng" dirty="0"/>
              <a:t>Başkalarının kendi isteklerini onlara dayattığını hissettiklerinde buna </a:t>
            </a:r>
            <a:r>
              <a:rPr lang="tr-TR" sz="3400" u="sng" dirty="0">
                <a:solidFill>
                  <a:srgbClr val="FF0000"/>
                </a:solidFill>
              </a:rPr>
              <a:t>iki şekilde tepki gösterirler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FF0000"/>
                </a:solidFill>
              </a:rPr>
              <a:t>a) </a:t>
            </a:r>
            <a:r>
              <a:rPr lang="tr-TR" dirty="0">
                <a:solidFill>
                  <a:srgbClr val="0000CC"/>
                </a:solidFill>
              </a:rPr>
              <a:t>Yetişkin bir kişinin bağımlı kimliğinin hatırlaması, içinde bulunduğu döneme has; özerk olma girişimi arasında bir çatışma yaratır. Yetişkinler bu çatışmanın yarattığı gerginlikten kurtulmak için etkinlik ortamını terk etme davranışı içine girerler. </a:t>
            </a:r>
            <a:r>
              <a:rPr lang="tr-TR" b="1" dirty="0">
                <a:solidFill>
                  <a:srgbClr val="0000CC"/>
                </a:solidFill>
              </a:rPr>
              <a:t>Öfkelenerek eğitim </a:t>
            </a:r>
            <a:r>
              <a:rPr lang="tr-TR" b="1" dirty="0">
                <a:solidFill>
                  <a:srgbClr val="FF0000"/>
                </a:solidFill>
              </a:rPr>
              <a:t>ortamını terk </a:t>
            </a:r>
            <a:r>
              <a:rPr lang="tr-TR" b="1" dirty="0">
                <a:solidFill>
                  <a:srgbClr val="0000CC"/>
                </a:solidFill>
              </a:rPr>
              <a:t>edebilirler. </a:t>
            </a:r>
            <a:r>
              <a:rPr lang="tr-TR" dirty="0">
                <a:solidFill>
                  <a:srgbClr val="0000CC"/>
                </a:solidFill>
              </a:rPr>
              <a:t>Yetişkin eğitimindeki yüksek terk oranlarının nedenlerinden birinin bu durum olduğu düşünülmektedir.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sz="3200" dirty="0"/>
          </a:p>
        </p:txBody>
      </p:sp>
      <p:sp>
        <p:nvSpPr>
          <p:cNvPr id="36867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7477B4-54DA-4A1D-90BD-69E030AAB82F}" type="slidenum">
              <a:rPr lang="tr-TR" altLang="tr-TR" smtClean="0">
                <a:cs typeface="Arial" charset="0"/>
              </a:rPr>
              <a:pPr/>
              <a:t>22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429625" cy="1857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dirty="0">
                <a:solidFill>
                  <a:srgbClr val="FFFF00"/>
                </a:solidFill>
              </a:rPr>
              <a:t>Andragojinin </a:t>
            </a:r>
            <a:br>
              <a:rPr lang="tr-TR" sz="4000" dirty="0">
                <a:solidFill>
                  <a:srgbClr val="FFFF00"/>
                </a:solidFill>
              </a:rPr>
            </a:br>
            <a:r>
              <a:rPr lang="tr-TR" sz="4000" dirty="0">
                <a:solidFill>
                  <a:srgbClr val="FFFF00"/>
                </a:solidFill>
              </a:rPr>
              <a:t>(Yetişkin Eğitiminin) İlkeleri </a:t>
            </a:r>
            <a:endParaRPr lang="tr-TR" sz="4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85938"/>
            <a:ext cx="8501063" cy="4379912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u="sng" dirty="0"/>
              <a:t>Başkalarının kendi isteklerini onlara dayattığını hissettiklerinde buna </a:t>
            </a:r>
            <a:r>
              <a:rPr lang="tr-TR" u="sng" dirty="0">
                <a:solidFill>
                  <a:srgbClr val="FF0000"/>
                </a:solidFill>
              </a:rPr>
              <a:t>iki şekilde tepki gösterirler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b) Öğretim gibi bağımlı oldukları dönemi kendilerine hatırlatan bir etkinliğe katıldıklarında o dönemli kimliklerine geri dönerler ve bağımlı bir kişilik gibi davranmaya başlarlar.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dirty="0"/>
              <a:t>Her ikisi de yetişkin eğitimi anlamında istenilen durumlardan değildir. </a:t>
            </a:r>
            <a:r>
              <a:rPr lang="tr-TR" dirty="0">
                <a:sym typeface="Wingdings" pitchFamily="2" charset="2"/>
              </a:rPr>
              <a:t> </a:t>
            </a:r>
            <a:endParaRPr lang="tr-TR" dirty="0"/>
          </a:p>
        </p:txBody>
      </p:sp>
      <p:sp>
        <p:nvSpPr>
          <p:cNvPr id="37891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650882-51B4-4B64-A53B-185C0840E397}" type="slidenum">
              <a:rPr lang="tr-TR" altLang="tr-TR" smtClean="0">
                <a:cs typeface="Arial" charset="0"/>
              </a:rPr>
              <a:pPr/>
              <a:t>23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63D71C-ACFA-4855-BE4E-C844DB0C8083}" type="slidenum">
              <a:rPr lang="tr-TR" altLang="tr-TR" sz="1200">
                <a:latin typeface="Verdana" pitchFamily="34" charset="0"/>
              </a:rPr>
              <a:pPr algn="r"/>
              <a:t>24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2688" y="2017713"/>
            <a:ext cx="7772400" cy="4506912"/>
          </a:xfrm>
        </p:spPr>
        <p:txBody>
          <a:bodyPr lIns="91440" tIns="45720"/>
          <a:lstStyle/>
          <a:p>
            <a:pPr eaLnBrk="1" hangingPunct="1"/>
            <a:r>
              <a:rPr lang="tr-TR" altLang="tr-TR" smtClean="0">
                <a:latin typeface="Times New Roman" pitchFamily="18" charset="0"/>
              </a:rPr>
              <a:t>Öğrencinin </a:t>
            </a:r>
            <a:r>
              <a:rPr lang="tr-TR" altLang="tr-TR" b="1" u="sng" smtClean="0">
                <a:latin typeface="Times New Roman" pitchFamily="18" charset="0"/>
              </a:rPr>
              <a:t>kendini algılama şekli</a:t>
            </a:r>
            <a:r>
              <a:rPr lang="tr-TR" altLang="tr-TR" smtClean="0">
                <a:latin typeface="Times New Roman" pitchFamily="18" charset="0"/>
              </a:rPr>
              <a:t> öğrenme kabiliyeti için önemlidir. </a:t>
            </a:r>
          </a:p>
          <a:p>
            <a:pPr lvl="1" eaLnBrk="1" hangingPunct="1"/>
            <a:r>
              <a:rPr lang="tr-TR" altLang="tr-TR" b="1" smtClean="0">
                <a:latin typeface="Times New Roman" pitchFamily="18" charset="0"/>
              </a:rPr>
              <a:t>Yeni becerileri yapamama korkusu</a:t>
            </a:r>
            <a:r>
              <a:rPr lang="tr-TR" altLang="tr-TR" smtClean="0">
                <a:latin typeface="Times New Roman" pitchFamily="18" charset="0"/>
              </a:rPr>
              <a:t> gibi </a:t>
            </a:r>
            <a:r>
              <a:rPr lang="tr-TR" altLang="tr-TR" b="1" smtClean="0">
                <a:latin typeface="Times New Roman" pitchFamily="18" charset="0"/>
              </a:rPr>
              <a:t>öğrenme engellerinin aşılması</a:t>
            </a:r>
            <a:r>
              <a:rPr lang="tr-TR" altLang="tr-TR" smtClean="0">
                <a:latin typeface="Times New Roman" pitchFamily="18" charset="0"/>
              </a:rPr>
              <a:t> zorunludur.</a:t>
            </a:r>
          </a:p>
          <a:p>
            <a:pPr lvl="1" eaLnBrk="1" hangingPunct="1"/>
            <a:endParaRPr lang="tr-TR" altLang="tr-TR" b="1" smtClean="0">
              <a:latin typeface="Times New Roman" pitchFamily="18" charset="0"/>
            </a:endParaRPr>
          </a:p>
          <a:p>
            <a:pPr lvl="1" eaLnBrk="1" hangingPunct="1"/>
            <a:r>
              <a:rPr lang="tr-TR" altLang="tr-TR" b="1" smtClean="0">
                <a:latin typeface="Times New Roman" pitchFamily="18" charset="0"/>
              </a:rPr>
              <a:t>Yetişkinlere beceri eğitimi</a:t>
            </a:r>
            <a:r>
              <a:rPr lang="tr-TR" altLang="tr-TR" smtClean="0">
                <a:latin typeface="Times New Roman" pitchFamily="18" charset="0"/>
              </a:rPr>
              <a:t> vermeye çalışan </a:t>
            </a:r>
            <a:r>
              <a:rPr lang="tr-TR" altLang="tr-TR" b="1" smtClean="0">
                <a:latin typeface="Times New Roman" pitchFamily="18" charset="0"/>
              </a:rPr>
              <a:t>eğitici,</a:t>
            </a:r>
            <a:r>
              <a:rPr lang="tr-TR" altLang="tr-TR" smtClean="0">
                <a:latin typeface="Times New Roman" pitchFamily="18" charset="0"/>
              </a:rPr>
              <a:t> öğrencilerinin </a:t>
            </a:r>
            <a:r>
              <a:rPr lang="tr-TR" altLang="tr-TR" b="1" smtClean="0">
                <a:latin typeface="Times New Roman" pitchFamily="18" charset="0"/>
              </a:rPr>
              <a:t>en iyi öğrenme yollarını</a:t>
            </a:r>
            <a:r>
              <a:rPr lang="tr-TR" altLang="tr-TR" smtClean="0">
                <a:latin typeface="Times New Roman" pitchFamily="18" charset="0"/>
              </a:rPr>
              <a:t> bulana kadar çoğu kez </a:t>
            </a:r>
            <a:r>
              <a:rPr lang="tr-TR" altLang="tr-TR" b="1" smtClean="0">
                <a:latin typeface="Times New Roman" pitchFamily="18" charset="0"/>
              </a:rPr>
              <a:t>çeşitli öğrenme metotlarını denemek</a:t>
            </a:r>
            <a:r>
              <a:rPr lang="tr-TR" altLang="tr-TR" smtClean="0">
                <a:latin typeface="Times New Roman" pitchFamily="18" charset="0"/>
              </a:rPr>
              <a:t> zorunda kalır.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429625" cy="1857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14500"/>
            <a:ext cx="8501063" cy="4857750"/>
          </a:xfrm>
        </p:spPr>
        <p:txBody>
          <a:bodyPr>
            <a:normAutofit fontScale="85000" lnSpcReduction="10000"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200" b="1" dirty="0">
                <a:solidFill>
                  <a:srgbClr val="0000CC"/>
                </a:solidFill>
              </a:rPr>
              <a:t>3- Deneyimin Rolü: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200" dirty="0">
                <a:solidFill>
                  <a:srgbClr val="0000CC"/>
                </a:solidFill>
              </a:rPr>
              <a:t>Yetişkinler zaman içinde farklı ve çok sayıda deneyim sahibi olurlar ve bu deneyimler onların </a:t>
            </a:r>
            <a:r>
              <a:rPr lang="tr-TR" sz="3200" b="1" dirty="0">
                <a:solidFill>
                  <a:srgbClr val="0000CC"/>
                </a:solidFill>
              </a:rPr>
              <a:t>bireysel farklılıklarını arttırır</a:t>
            </a:r>
            <a:r>
              <a:rPr lang="tr-TR" sz="3200" dirty="0">
                <a:solidFill>
                  <a:srgbClr val="0000CC"/>
                </a:solidFill>
              </a:rPr>
              <a:t>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200" dirty="0">
                <a:solidFill>
                  <a:srgbClr val="0000CC"/>
                </a:solidFill>
              </a:rPr>
              <a:t>Aynı zamanda deneyim birikimine sahip olan yetişkinler öğrenmelerini kalıcı ya da anlamlı kılmak için </a:t>
            </a:r>
            <a:r>
              <a:rPr lang="tr-TR" sz="3200" u="sng" dirty="0">
                <a:solidFill>
                  <a:srgbClr val="00B0F0"/>
                </a:solidFill>
              </a:rPr>
              <a:t>kendi deneyimlerine başvururlar. 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tr-TR" sz="2400" u="sng" dirty="0"/>
          </a:p>
        </p:txBody>
      </p:sp>
      <p:sp>
        <p:nvSpPr>
          <p:cNvPr id="38915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949F00-6AA4-4FA6-AEAB-8AB725BE7812}" type="slidenum">
              <a:rPr lang="tr-TR" altLang="tr-TR" smtClean="0">
                <a:cs typeface="Arial" charset="0"/>
              </a:rPr>
              <a:pPr/>
              <a:t>25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D75773-C09E-4D1D-9BA8-8FA05CFF3FFF}" type="slidenum">
              <a:rPr lang="tr-TR" altLang="tr-TR" sz="1200">
                <a:latin typeface="Verdana" pitchFamily="34" charset="0"/>
              </a:rPr>
              <a:pPr algn="r"/>
              <a:t>26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eaLnBrk="1" hangingPunct="1"/>
            <a:r>
              <a:rPr lang="tr-TR" altLang="tr-TR" b="1" smtClean="0">
                <a:latin typeface="Times New Roman" pitchFamily="18" charset="0"/>
              </a:rPr>
              <a:t>Yeni bilgi</a:t>
            </a:r>
            <a:r>
              <a:rPr lang="tr-TR" altLang="tr-TR" smtClean="0">
                <a:latin typeface="Times New Roman" pitchFamily="18" charset="0"/>
              </a:rPr>
              <a:t> ve </a:t>
            </a:r>
            <a:r>
              <a:rPr lang="tr-TR" altLang="tr-TR" b="1" smtClean="0">
                <a:latin typeface="Times New Roman" pitchFamily="18" charset="0"/>
              </a:rPr>
              <a:t>becerileri yetişkinin</a:t>
            </a:r>
            <a:r>
              <a:rPr lang="tr-TR" altLang="tr-TR" smtClean="0">
                <a:latin typeface="Times New Roman" pitchFamily="18" charset="0"/>
              </a:rPr>
              <a:t> </a:t>
            </a:r>
            <a:r>
              <a:rPr lang="tr-TR" altLang="tr-TR" b="1" u="sng" smtClean="0">
                <a:latin typeface="Times New Roman" pitchFamily="18" charset="0"/>
              </a:rPr>
              <a:t>geçmişteki deneyimleri</a:t>
            </a:r>
            <a:r>
              <a:rPr lang="tr-TR" altLang="tr-TR" b="1" smtClean="0">
                <a:latin typeface="Times New Roman" pitchFamily="18" charset="0"/>
              </a:rPr>
              <a:t> </a:t>
            </a:r>
            <a:r>
              <a:rPr lang="tr-TR" altLang="tr-TR" smtClean="0">
                <a:latin typeface="Times New Roman" pitchFamily="18" charset="0"/>
              </a:rPr>
              <a:t>ile </a:t>
            </a:r>
            <a:r>
              <a:rPr lang="tr-TR" altLang="tr-TR" b="1" u="sng" smtClean="0">
                <a:latin typeface="Times New Roman" pitchFamily="18" charset="0"/>
              </a:rPr>
              <a:t>ilişkilendirmek</a:t>
            </a:r>
            <a:r>
              <a:rPr lang="tr-TR" altLang="tr-TR" b="1" smtClean="0">
                <a:latin typeface="Times New Roman" pitchFamily="18" charset="0"/>
              </a:rPr>
              <a:t> </a:t>
            </a:r>
            <a:r>
              <a:rPr lang="tr-TR" altLang="tr-TR" smtClean="0">
                <a:latin typeface="Times New Roman" pitchFamily="18" charset="0"/>
              </a:rPr>
              <a:t>de çok etkilidir. </a:t>
            </a:r>
          </a:p>
          <a:p>
            <a:pPr lvl="1" eaLnBrk="1" hangingPunct="1"/>
            <a:r>
              <a:rPr lang="tr-TR" altLang="tr-TR" b="1" smtClean="0">
                <a:latin typeface="Times New Roman" pitchFamily="18" charset="0"/>
              </a:rPr>
              <a:t>Kendilerinde</a:t>
            </a:r>
            <a:r>
              <a:rPr lang="tr-TR" altLang="tr-TR" smtClean="0">
                <a:latin typeface="Times New Roman" pitchFamily="18" charset="0"/>
              </a:rPr>
              <a:t> </a:t>
            </a:r>
            <a:r>
              <a:rPr lang="tr-TR" altLang="tr-TR" b="1" smtClean="0">
                <a:latin typeface="Times New Roman" pitchFamily="18" charset="0"/>
              </a:rPr>
              <a:t>sağlam bir zemin</a:t>
            </a:r>
            <a:r>
              <a:rPr lang="tr-TR" altLang="tr-TR" smtClean="0">
                <a:latin typeface="Times New Roman" pitchFamily="18" charset="0"/>
              </a:rPr>
              <a:t> </a:t>
            </a:r>
            <a:r>
              <a:rPr lang="tr-TR" altLang="tr-TR" b="1" smtClean="0">
                <a:latin typeface="Times New Roman" pitchFamily="18" charset="0"/>
              </a:rPr>
              <a:t>bulmaları</a:t>
            </a:r>
            <a:r>
              <a:rPr lang="tr-TR" altLang="tr-TR" smtClean="0">
                <a:latin typeface="Times New Roman" pitchFamily="18" charset="0"/>
              </a:rPr>
              <a:t> ve </a:t>
            </a:r>
            <a:r>
              <a:rPr lang="tr-TR" altLang="tr-TR" b="1" smtClean="0">
                <a:latin typeface="Times New Roman" pitchFamily="18" charset="0"/>
              </a:rPr>
              <a:t>yeni öğrenecekleri bilgi</a:t>
            </a:r>
            <a:r>
              <a:rPr lang="tr-TR" altLang="tr-TR" smtClean="0">
                <a:latin typeface="Times New Roman" pitchFamily="18" charset="0"/>
              </a:rPr>
              <a:t> ve </a:t>
            </a:r>
            <a:r>
              <a:rPr lang="tr-TR" altLang="tr-TR" b="1" smtClean="0">
                <a:latin typeface="Times New Roman" pitchFamily="18" charset="0"/>
              </a:rPr>
              <a:t>becerileri bunun üzerine inşa edebileceklerini anlamaları</a:t>
            </a:r>
            <a:r>
              <a:rPr lang="tr-TR" altLang="tr-TR" smtClean="0">
                <a:latin typeface="Times New Roman" pitchFamily="18" charset="0"/>
              </a:rPr>
              <a:t> yetişkinlere güven kazandırır.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429625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8313" y="1428750"/>
            <a:ext cx="8247062" cy="4786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b="1" smtClean="0">
                <a:solidFill>
                  <a:srgbClr val="0000CC"/>
                </a:solidFill>
              </a:rPr>
              <a:t>4- Öğrenmeye Hazır Olma: </a:t>
            </a: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smtClean="0">
                <a:solidFill>
                  <a:srgbClr val="0000CC"/>
                </a:solidFill>
              </a:rPr>
              <a:t>Yetişkinler bilmeye gereksinim duydukları ve gerçek yaşamdaki sorunlarını çözeceğine inandıkları şeyleri öğrenmeye hazır olurlar. Ayrıca bir gelişim aşamasından diğerine geçmeleri ile bağlantılı durumları da öğrenmeye hazır olurlar. </a:t>
            </a:r>
          </a:p>
        </p:txBody>
      </p:sp>
      <p:sp>
        <p:nvSpPr>
          <p:cNvPr id="39939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9F0528-A73B-4552-9119-B52332F7AC82}" type="slidenum">
              <a:rPr lang="tr-TR" altLang="tr-TR" smtClean="0">
                <a:cs typeface="Arial" charset="0"/>
              </a:rPr>
              <a:pPr/>
              <a:t>27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0350"/>
            <a:ext cx="8501062" cy="1081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  <a:effectLst/>
              </a:rPr>
              <a:t>Andragojinin </a:t>
            </a:r>
            <a:br>
              <a:rPr lang="tr-TR" dirty="0">
                <a:solidFill>
                  <a:srgbClr val="FFFF00"/>
                </a:solidFill>
                <a:effectLst/>
              </a:rPr>
            </a:br>
            <a:r>
              <a:rPr lang="tr-TR" dirty="0">
                <a:solidFill>
                  <a:srgbClr val="FFFF00"/>
                </a:solidFill>
                <a:effectLst/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  <a:effectLst/>
            </a:endParaRPr>
          </a:p>
        </p:txBody>
      </p:sp>
      <p:sp>
        <p:nvSpPr>
          <p:cNvPr id="3" name="2 İçerik Yer Tutucusu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428750"/>
            <a:ext cx="8501063" cy="4592638"/>
          </a:xfrm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3000" b="1" dirty="0">
                <a:solidFill>
                  <a:srgbClr val="0000CC"/>
                </a:solidFill>
              </a:rPr>
              <a:t>5-Öğrenme Yönelimi: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000" b="1" dirty="0">
                <a:solidFill>
                  <a:srgbClr val="0000CC"/>
                </a:solidFill>
              </a:rPr>
              <a:t>  </a:t>
            </a:r>
            <a:r>
              <a:rPr lang="tr-TR" sz="3000" dirty="0">
                <a:solidFill>
                  <a:srgbClr val="0000CC"/>
                </a:solidFill>
              </a:rPr>
              <a:t>Çocukların öğrenmeleri konu yönelimli iken yetişkinlerinki</a:t>
            </a:r>
            <a:r>
              <a:rPr lang="tr-TR" sz="3000" b="1" dirty="0">
                <a:solidFill>
                  <a:srgbClr val="0000CC"/>
                </a:solidFill>
              </a:rPr>
              <a:t> sorun, yaşam ya da görev  yönelimlidir.</a:t>
            </a:r>
            <a:r>
              <a:rPr lang="tr-TR" sz="3000" dirty="0">
                <a:solidFill>
                  <a:srgbClr val="0000CC"/>
                </a:solidFill>
              </a:rPr>
              <a:t> Bu durumlarda herhangi birine yardım edeceğini öngördüklerinde öğrenmeye yönelirler.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000" dirty="0">
                <a:solidFill>
                  <a:srgbClr val="0000CC"/>
                </a:solidFill>
              </a:rPr>
              <a:t>  Öğrendiklerini gerçek yaşamlarına </a:t>
            </a:r>
            <a:r>
              <a:rPr lang="tr-TR" sz="3000" b="1" dirty="0">
                <a:solidFill>
                  <a:srgbClr val="0000CC"/>
                </a:solidFill>
              </a:rPr>
              <a:t>uygulayabildikleri oranda kalıcı öğrenmeleri gerçekleştirirler.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/>
          </a:p>
        </p:txBody>
      </p:sp>
      <p:sp>
        <p:nvSpPr>
          <p:cNvPr id="40963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1333A8-FEF8-4B75-958F-C5A73933DCBB}" type="slidenum">
              <a:rPr lang="tr-TR" altLang="tr-TR" smtClean="0">
                <a:cs typeface="Arial" charset="0"/>
              </a:rPr>
              <a:pPr/>
              <a:t>28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9F3B53-DD93-4EF2-AF67-FE6E6FDA55E9}" type="slidenum">
              <a:rPr lang="tr-TR" altLang="tr-TR" sz="1200">
                <a:latin typeface="Verdana" pitchFamily="34" charset="0"/>
              </a:rPr>
              <a:pPr algn="r"/>
              <a:t>29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eaLnBrk="1" hangingPunct="1"/>
            <a:r>
              <a:rPr lang="tr-TR" altLang="tr-TR" smtClean="0">
                <a:latin typeface="Times New Roman" pitchFamily="18" charset="0"/>
              </a:rPr>
              <a:t>Öğrencinin </a:t>
            </a:r>
            <a:r>
              <a:rPr lang="tr-TR" altLang="tr-TR" b="1" u="sng" smtClean="0">
                <a:latin typeface="Times New Roman" pitchFamily="18" charset="0"/>
              </a:rPr>
              <a:t>öğrenmeye hazır olması</a:t>
            </a:r>
            <a:r>
              <a:rPr lang="tr-TR" altLang="tr-TR" smtClean="0">
                <a:latin typeface="Times New Roman" pitchFamily="18" charset="0"/>
              </a:rPr>
              <a:t> yetişkin eğitimi teorisinde klasik bir konudur.</a:t>
            </a:r>
          </a:p>
          <a:p>
            <a:pPr lvl="1" eaLnBrk="1" hangingPunct="1"/>
            <a:r>
              <a:rPr lang="tr-TR" altLang="tr-TR" smtClean="0">
                <a:latin typeface="Times New Roman" pitchFamily="18" charset="0"/>
              </a:rPr>
              <a:t>Yetişkinler, </a:t>
            </a:r>
            <a:r>
              <a:rPr lang="tr-TR" altLang="tr-TR" b="1" smtClean="0">
                <a:latin typeface="Times New Roman" pitchFamily="18" charset="0"/>
              </a:rPr>
              <a:t>bilgiye o anda ihtiyaç duyduklarına karar vermeleri</a:t>
            </a:r>
            <a:r>
              <a:rPr lang="tr-TR" altLang="tr-TR" smtClean="0">
                <a:latin typeface="Times New Roman" pitchFamily="18" charset="0"/>
              </a:rPr>
              <a:t> halinde </a:t>
            </a:r>
            <a:r>
              <a:rPr lang="tr-TR" altLang="tr-TR" b="1" smtClean="0">
                <a:latin typeface="Times New Roman" pitchFamily="18" charset="0"/>
              </a:rPr>
              <a:t>en iyi öğrenirler</a:t>
            </a:r>
            <a:r>
              <a:rPr lang="tr-TR" altLang="tr-TR" smtClean="0">
                <a:latin typeface="Times New Roman" pitchFamily="18" charset="0"/>
              </a:rPr>
              <a:t> ve bilgiyi de </a:t>
            </a:r>
            <a:r>
              <a:rPr lang="tr-TR" altLang="tr-TR" b="1" smtClean="0">
                <a:latin typeface="Times New Roman" pitchFamily="18" charset="0"/>
              </a:rPr>
              <a:t>en alıcı oldukları zaman</a:t>
            </a:r>
            <a:r>
              <a:rPr lang="tr-TR" altLang="tr-TR" smtClean="0">
                <a:latin typeface="Times New Roman" pitchFamily="18" charset="0"/>
              </a:rPr>
              <a:t>dır. Bu durum yetişkin eğitimi çevrelerinde “</a:t>
            </a:r>
            <a:r>
              <a:rPr lang="tr-TR" altLang="tr-TR" b="1" smtClean="0">
                <a:latin typeface="Times New Roman" pitchFamily="18" charset="0"/>
              </a:rPr>
              <a:t>eğitilebilir an”</a:t>
            </a:r>
            <a:r>
              <a:rPr lang="tr-TR" altLang="tr-TR" smtClean="0">
                <a:latin typeface="Times New Roman" pitchFamily="18" charset="0"/>
              </a:rPr>
              <a:t> olarak da bilinir.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500063"/>
            <a:ext cx="7783512" cy="785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 Kimdir?</a:t>
            </a: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981076"/>
            <a:ext cx="7964487" cy="5130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sz="2400" dirty="0" smtClean="0"/>
              <a:t>Yetişkini ve yetişkinliği; farklı bilim dalları kendi çalışma alanları ile ilintili olarak değişik şekillerde tanımlamaktadır.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Hukuk	: </a:t>
            </a:r>
            <a:r>
              <a:rPr lang="tr-TR" sz="2400" b="1" dirty="0" smtClean="0">
                <a:solidFill>
                  <a:srgbClr val="0000CC"/>
                </a:solidFill>
              </a:rPr>
              <a:t>18 yaş </a:t>
            </a:r>
            <a:r>
              <a:rPr lang="tr-TR" altLang="tr-TR" sz="2400" b="1" dirty="0" smtClean="0">
                <a:latin typeface="Times New Roman" pitchFamily="18" charset="0"/>
              </a:rPr>
              <a:t>İmza atabilen, başkasının izni</a:t>
            </a:r>
            <a:r>
              <a:rPr lang="tr-TR" altLang="tr-TR" sz="2400" dirty="0" smtClean="0">
                <a:latin typeface="Times New Roman" pitchFamily="18" charset="0"/>
              </a:rPr>
              <a:t>ne veya </a:t>
            </a:r>
            <a:r>
              <a:rPr lang="tr-TR" altLang="tr-TR" sz="2400" b="1" dirty="0" smtClean="0">
                <a:latin typeface="Times New Roman" pitchFamily="18" charset="0"/>
              </a:rPr>
              <a:t>himayesine ihtiyaç duymadan yasal yükümlülüklerini yerine getirebilen kişiler.</a:t>
            </a:r>
            <a:endParaRPr lang="tr-TR" sz="2400" b="1" dirty="0" smtClean="0">
              <a:solidFill>
                <a:srgbClr val="0000CC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Sosyoloji	: </a:t>
            </a:r>
            <a:r>
              <a:rPr lang="tr-TR" sz="2400" b="1" dirty="0" smtClean="0">
                <a:solidFill>
                  <a:srgbClr val="0000CC"/>
                </a:solidFill>
              </a:rPr>
              <a:t>Yetişkin rolünü üslenmiş (çalışan,        askerlik, oy kullanma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Biyoloji	: </a:t>
            </a:r>
            <a:r>
              <a:rPr lang="tr-TR" sz="2400" b="1" dirty="0" smtClean="0">
                <a:solidFill>
                  <a:srgbClr val="0000CC"/>
                </a:solidFill>
              </a:rPr>
              <a:t>Buluğ çağı (üreme yetisi)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r-TR" sz="2400" b="1" dirty="0" smtClean="0">
                <a:solidFill>
                  <a:srgbClr val="00B0F0"/>
                </a:solidFill>
              </a:rPr>
              <a:t>Tıp		: Bedensel gelişim, kemik yaşı vs.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Psikolojik	: </a:t>
            </a:r>
            <a:r>
              <a:rPr lang="tr-TR" sz="2400" b="1" dirty="0" smtClean="0">
                <a:solidFill>
                  <a:srgbClr val="0000CC"/>
                </a:solidFill>
              </a:rPr>
              <a:t>Öz benliği gelişmiş, (özgüven, özsaygı)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tr-TR" sz="2200" b="1" dirty="0" smtClean="0">
              <a:solidFill>
                <a:srgbClr val="8EC182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tr-TR" dirty="0" smtClean="0"/>
          </a:p>
        </p:txBody>
      </p:sp>
      <p:sp>
        <p:nvSpPr>
          <p:cNvPr id="27651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7B783D-1289-4671-83A0-EC5038A94108}" type="slidenum">
              <a:rPr lang="tr-TR" altLang="tr-TR" smtClean="0">
                <a:cs typeface="Arial" charset="0"/>
              </a:rPr>
              <a:pPr/>
              <a:t>3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C329B0-CC26-4E90-94F8-A2FD894B8735}" type="slidenum">
              <a:rPr lang="tr-TR" altLang="tr-TR" sz="1200">
                <a:latin typeface="Verdana" pitchFamily="34" charset="0"/>
              </a:rPr>
              <a:pPr algn="r"/>
              <a:t>30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eaLnBrk="1" hangingPunct="1"/>
            <a:r>
              <a:rPr lang="tr-TR" altLang="tr-TR" smtClean="0">
                <a:latin typeface="Times New Roman" pitchFamily="18" charset="0"/>
              </a:rPr>
              <a:t>Yetişkinlerin öğrenme konusunda </a:t>
            </a:r>
            <a:r>
              <a:rPr lang="tr-TR" altLang="tr-TR" b="1" u="sng" smtClean="0">
                <a:latin typeface="Times New Roman" pitchFamily="18" charset="0"/>
              </a:rPr>
              <a:t>yaşam merkezli bir yaklaşım</a:t>
            </a:r>
            <a:r>
              <a:rPr lang="tr-TR" altLang="tr-TR" smtClean="0">
                <a:latin typeface="Times New Roman" pitchFamily="18" charset="0"/>
              </a:rPr>
              <a:t> içerisinde olduklarını hatırlamada yarar vardır. </a:t>
            </a:r>
          </a:p>
          <a:p>
            <a:pPr lvl="1" eaLnBrk="1" hangingPunct="1"/>
            <a:r>
              <a:rPr lang="tr-TR" altLang="tr-TR" smtClean="0">
                <a:latin typeface="Times New Roman" pitchFamily="18" charset="0"/>
              </a:rPr>
              <a:t>Yetişkinleri en çok ilgilendiren </a:t>
            </a:r>
            <a:r>
              <a:rPr lang="tr-TR" altLang="tr-TR" b="1" smtClean="0">
                <a:latin typeface="Times New Roman" pitchFamily="18" charset="0"/>
              </a:rPr>
              <a:t>bu bilgi</a:t>
            </a:r>
            <a:r>
              <a:rPr lang="tr-TR" altLang="tr-TR" smtClean="0">
                <a:latin typeface="Times New Roman" pitchFamily="18" charset="0"/>
              </a:rPr>
              <a:t> veya </a:t>
            </a:r>
            <a:r>
              <a:rPr lang="tr-TR" altLang="tr-TR" b="1" smtClean="0">
                <a:latin typeface="Times New Roman" pitchFamily="18" charset="0"/>
              </a:rPr>
              <a:t>becerinin hayatlarında nasıl işe yarayacağı</a:t>
            </a:r>
            <a:r>
              <a:rPr lang="tr-TR" altLang="tr-TR" smtClean="0">
                <a:latin typeface="Times New Roman" pitchFamily="18" charset="0"/>
              </a:rPr>
              <a:t>dır.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33375"/>
            <a:ext cx="8429625" cy="15954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16113"/>
            <a:ext cx="8605838" cy="4249737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6- Motivasyon: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Yetişkinler </a:t>
            </a:r>
            <a:r>
              <a:rPr lang="tr-TR" b="1" dirty="0">
                <a:solidFill>
                  <a:srgbClr val="0000CC"/>
                </a:solidFill>
              </a:rPr>
              <a:t>dışsal güdüleyicilere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(terfi, daha iyi bir iş..) tepki verseler de,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en güçlü güdüleyiciler içsel </a:t>
            </a:r>
            <a:r>
              <a:rPr lang="tr-TR" dirty="0">
                <a:solidFill>
                  <a:srgbClr val="0000CC"/>
                </a:solidFill>
              </a:rPr>
              <a:t>(iş tatmini, özgüvenin artması vb.)</a:t>
            </a:r>
            <a:r>
              <a:rPr lang="tr-TR" b="1" dirty="0">
                <a:solidFill>
                  <a:srgbClr val="0000CC"/>
                </a:solidFill>
              </a:rPr>
              <a:t> baskılardır.</a:t>
            </a:r>
            <a:r>
              <a:rPr lang="tr-TR" dirty="0">
                <a:solidFill>
                  <a:srgbClr val="0000CC"/>
                </a:solidFill>
              </a:rPr>
              <a:t> İçsel güdüleyiciler yetişkin öğrenmesinde daha etkilidir.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4000" dirty="0"/>
          </a:p>
        </p:txBody>
      </p:sp>
      <p:sp>
        <p:nvSpPr>
          <p:cNvPr id="41987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28161A-370D-4CDA-BBA6-6E4FE78E42E0}" type="slidenum">
              <a:rPr lang="tr-TR" altLang="tr-TR" smtClean="0">
                <a:cs typeface="Arial" charset="0"/>
              </a:rPr>
              <a:pPr/>
              <a:t>31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EA8DEC-AD07-48E2-9F63-869622986972}" type="slidenum">
              <a:rPr lang="tr-TR" altLang="tr-T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tr-TR" altLang="tr-TR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927662"/>
            <a:ext cx="8183880" cy="1051560"/>
          </a:xfrm>
        </p:spPr>
        <p:txBody>
          <a:bodyPr/>
          <a:lstStyle/>
          <a:p>
            <a:pPr eaLnBrk="1" hangingPunct="1"/>
            <a:r>
              <a:rPr lang="tr-TR" altLang="tr-TR" sz="4000" b="1" dirty="0" smtClean="0">
                <a:latin typeface="Times New Roman" panose="02020603050405020304" pitchFamily="18" charset="0"/>
              </a:rPr>
              <a:t>Yetişkin Eğitimi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348880"/>
            <a:ext cx="7931224" cy="2369424"/>
          </a:xfrm>
        </p:spPr>
        <p:txBody>
          <a:bodyPr/>
          <a:lstStyle/>
          <a:p>
            <a:pPr lvl="1" eaLnBrk="1" hangingPunct="1"/>
            <a:r>
              <a:rPr lang="tr-TR" altLang="tr-TR" dirty="0" smtClean="0">
                <a:latin typeface="Times New Roman" panose="02020603050405020304" pitchFamily="18" charset="0"/>
              </a:rPr>
              <a:t>Bazı </a:t>
            </a:r>
            <a:r>
              <a:rPr lang="tr-TR" altLang="tr-TR" dirty="0" smtClean="0">
                <a:latin typeface="Times New Roman" panose="02020603050405020304" pitchFamily="18" charset="0"/>
              </a:rPr>
              <a:t>yetişkin öğrenciler diğerlerine göre </a:t>
            </a:r>
            <a:r>
              <a:rPr lang="tr-TR" altLang="tr-TR" b="1" dirty="0" smtClean="0">
                <a:latin typeface="Times New Roman" panose="02020603050405020304" pitchFamily="18" charset="0"/>
              </a:rPr>
              <a:t>daha motivedir</a:t>
            </a:r>
            <a:r>
              <a:rPr lang="tr-TR" altLang="tr-TR" dirty="0" smtClean="0">
                <a:latin typeface="Times New Roman" panose="02020603050405020304" pitchFamily="18" charset="0"/>
              </a:rPr>
              <a:t> ve yine bazıları diğerlerine göre </a:t>
            </a:r>
            <a:r>
              <a:rPr lang="tr-TR" altLang="tr-TR" b="1" dirty="0" smtClean="0">
                <a:latin typeface="Times New Roman" panose="02020603050405020304" pitchFamily="18" charset="0"/>
              </a:rPr>
              <a:t>daha az engele</a:t>
            </a:r>
            <a:r>
              <a:rPr lang="tr-TR" altLang="tr-TR" dirty="0" smtClean="0">
                <a:latin typeface="Times New Roman" panose="02020603050405020304" pitchFamily="18" charset="0"/>
              </a:rPr>
              <a:t> ve </a:t>
            </a:r>
            <a:r>
              <a:rPr lang="tr-TR" altLang="tr-TR" b="1" dirty="0" smtClean="0">
                <a:latin typeface="Times New Roman" panose="02020603050405020304" pitchFamily="18" charset="0"/>
              </a:rPr>
              <a:t>daha fazla özgüvene</a:t>
            </a:r>
            <a:r>
              <a:rPr lang="tr-TR" altLang="tr-TR" dirty="0" smtClean="0">
                <a:latin typeface="Times New Roman" panose="02020603050405020304" pitchFamily="18" charset="0"/>
              </a:rPr>
              <a:t> sahiptir. </a:t>
            </a:r>
          </a:p>
          <a:p>
            <a:pPr lvl="1" eaLnBrk="1" hangingPunct="1"/>
            <a:r>
              <a:rPr lang="tr-TR" altLang="tr-TR" b="1" dirty="0" smtClean="0">
                <a:latin typeface="Times New Roman" panose="02020603050405020304" pitchFamily="18" charset="0"/>
              </a:rPr>
              <a:t>Kimin motive olacağını tahmin </a:t>
            </a:r>
            <a:r>
              <a:rPr lang="tr-TR" altLang="tr-TR" dirty="0" smtClean="0">
                <a:latin typeface="Times New Roman" panose="02020603050405020304" pitchFamily="18" charset="0"/>
              </a:rPr>
              <a:t>etmek </a:t>
            </a:r>
            <a:r>
              <a:rPr lang="tr-TR" altLang="tr-TR" b="1" dirty="0" smtClean="0">
                <a:latin typeface="Times New Roman" panose="02020603050405020304" pitchFamily="18" charset="0"/>
              </a:rPr>
              <a:t>zor</a:t>
            </a:r>
            <a:r>
              <a:rPr lang="tr-TR" altLang="tr-TR" dirty="0" smtClean="0">
                <a:latin typeface="Times New Roman" panose="02020603050405020304" pitchFamily="18" charset="0"/>
              </a:rPr>
              <a:t>dur</a:t>
            </a:r>
            <a:r>
              <a:rPr lang="tr-TR" altLang="tr-TR" b="1" dirty="0" smtClean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896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4"/>
          <p:cNvSpPr txBox="1">
            <a:spLocks noChangeArrowheads="1"/>
          </p:cNvSpPr>
          <p:nvPr/>
        </p:nvSpPr>
        <p:spPr bwMode="auto">
          <a:xfrm>
            <a:off x="914400" y="10668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altLang="tr-TR" sz="2800">
              <a:latin typeface="Verdana" pitchFamily="34" charset="0"/>
            </a:endParaRPr>
          </a:p>
        </p:txBody>
      </p:sp>
      <p:sp>
        <p:nvSpPr>
          <p:cNvPr id="28" name="Rectangle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17" name="Rectangle 8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00188"/>
            <a:ext cx="8534400" cy="4929187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3600" b="1" dirty="0"/>
              <a:t>Yetişkinler,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3600" b="1" dirty="0"/>
              <a:t>3 temel süreçte öğrenirler.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600" dirty="0">
                <a:solidFill>
                  <a:srgbClr val="FF0000"/>
                </a:solidFill>
              </a:rPr>
              <a:t>1</a:t>
            </a:r>
            <a:r>
              <a:rPr lang="tr-TR" sz="3600" dirty="0">
                <a:solidFill>
                  <a:srgbClr val="0000CC"/>
                </a:solidFill>
              </a:rPr>
              <a:t>- Örgün eğitim </a:t>
            </a:r>
            <a:r>
              <a:rPr lang="tr-TR" sz="3600" b="1" dirty="0">
                <a:solidFill>
                  <a:srgbClr val="0000CC"/>
                </a:solidFill>
              </a:rPr>
              <a:t>(</a:t>
            </a:r>
            <a:r>
              <a:rPr lang="tr-TR" sz="3600" b="1" dirty="0" err="1">
                <a:solidFill>
                  <a:srgbClr val="0000CC"/>
                </a:solidFill>
              </a:rPr>
              <a:t>formal</a:t>
            </a:r>
            <a:r>
              <a:rPr lang="tr-TR" sz="3600" b="1" dirty="0">
                <a:solidFill>
                  <a:srgbClr val="0000CC"/>
                </a:solidFill>
              </a:rPr>
              <a:t>)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600" dirty="0">
                <a:solidFill>
                  <a:srgbClr val="FF0000"/>
                </a:solidFill>
              </a:rPr>
              <a:t>2</a:t>
            </a:r>
            <a:r>
              <a:rPr lang="tr-TR" sz="3600" dirty="0">
                <a:solidFill>
                  <a:srgbClr val="0000CC"/>
                </a:solidFill>
              </a:rPr>
              <a:t>- Yaygın eğitim </a:t>
            </a:r>
            <a:r>
              <a:rPr lang="tr-TR" sz="3600" b="1" dirty="0" smtClean="0">
                <a:solidFill>
                  <a:srgbClr val="0000CC"/>
                </a:solidFill>
              </a:rPr>
              <a:t>(</a:t>
            </a:r>
            <a:r>
              <a:rPr lang="tr-TR" sz="3600" b="1" dirty="0" err="1" smtClean="0">
                <a:solidFill>
                  <a:srgbClr val="0000CC"/>
                </a:solidFill>
              </a:rPr>
              <a:t>formal</a:t>
            </a:r>
            <a:r>
              <a:rPr lang="tr-TR" sz="3600" b="1" dirty="0">
                <a:solidFill>
                  <a:srgbClr val="0000CC"/>
                </a:solidFill>
              </a:rPr>
              <a:t>)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600" dirty="0">
                <a:solidFill>
                  <a:srgbClr val="FF0000"/>
                </a:solidFill>
              </a:rPr>
              <a:t>3</a:t>
            </a:r>
            <a:r>
              <a:rPr lang="tr-TR" sz="3600" dirty="0">
                <a:solidFill>
                  <a:srgbClr val="0000CC"/>
                </a:solidFill>
              </a:rPr>
              <a:t>- </a:t>
            </a:r>
            <a:r>
              <a:rPr lang="tr-TR" sz="3600" dirty="0" smtClean="0">
                <a:solidFill>
                  <a:srgbClr val="0000CC"/>
                </a:solidFill>
              </a:rPr>
              <a:t>Diğer </a:t>
            </a:r>
            <a:r>
              <a:rPr lang="tr-TR" sz="3600" b="1" dirty="0" smtClean="0">
                <a:solidFill>
                  <a:srgbClr val="0000CC"/>
                </a:solidFill>
              </a:rPr>
              <a:t>(</a:t>
            </a:r>
            <a:r>
              <a:rPr lang="tr-TR" sz="3600" b="1" dirty="0" err="1" smtClean="0">
                <a:solidFill>
                  <a:srgbClr val="0000CC"/>
                </a:solidFill>
              </a:rPr>
              <a:t>informal</a:t>
            </a:r>
            <a:r>
              <a:rPr lang="tr-TR" sz="3600" b="1" dirty="0">
                <a:solidFill>
                  <a:srgbClr val="0000CC"/>
                </a:solidFill>
              </a:rPr>
              <a:t>)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24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2400" dirty="0"/>
              <a:t> 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sz="2400" dirty="0"/>
          </a:p>
        </p:txBody>
      </p:sp>
      <p:sp>
        <p:nvSpPr>
          <p:cNvPr id="43012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13E9A-0522-4DB6-A583-BDBE28A98EE4}" type="slidenum">
              <a:rPr lang="tr-TR" altLang="tr-TR" smtClean="0">
                <a:cs typeface="Arial" charset="0"/>
              </a:rPr>
              <a:pPr/>
              <a:t>33</a:t>
            </a:fld>
            <a:endParaRPr lang="tr-TR" altLang="tr-TR" sz="1000" smtClean="0">
              <a:cs typeface="Arial" charset="0"/>
            </a:endParaRPr>
          </a:p>
        </p:txBody>
      </p:sp>
      <p:sp>
        <p:nvSpPr>
          <p:cNvPr id="43013" name="6 Dikdörtgen"/>
          <p:cNvSpPr>
            <a:spLocks noChangeArrowheads="1"/>
          </p:cNvSpPr>
          <p:nvPr/>
        </p:nvSpPr>
        <p:spPr bwMode="auto">
          <a:xfrm>
            <a:off x="357188" y="428625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tr-TR" sz="4000" b="1">
                <a:solidFill>
                  <a:srgbClr val="FFFF00"/>
                </a:solidFill>
                <a:latin typeface="Verdana" pitchFamily="34" charset="0"/>
              </a:rPr>
              <a:t>YETİŞKİNLERDE</a:t>
            </a:r>
            <a:r>
              <a:rPr lang="tr-TR" altLang="tr-TR" sz="4000" b="1">
                <a:latin typeface="Verdana" pitchFamily="34" charset="0"/>
              </a:rPr>
              <a:t> </a:t>
            </a:r>
            <a:r>
              <a:rPr lang="tr-TR" altLang="tr-TR" sz="4000" b="1">
                <a:solidFill>
                  <a:srgbClr val="FFFF00"/>
                </a:solidFill>
                <a:latin typeface="Verdana" pitchFamily="34" charset="0"/>
              </a:rPr>
              <a:t>ÖĞRENME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86750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dirty="0">
                <a:solidFill>
                  <a:srgbClr val="FFFF00"/>
                </a:solidFill>
              </a:rPr>
              <a:t>Yetişkinlerde Öğrenme</a:t>
            </a: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71625"/>
            <a:ext cx="8286750" cy="4500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Yetişkinler en kolay kendilerini </a:t>
            </a:r>
            <a:r>
              <a:rPr lang="tr-TR" b="1" dirty="0">
                <a:solidFill>
                  <a:srgbClr val="0000CC"/>
                </a:solidFill>
              </a:rPr>
              <a:t>güvende hissettikleri ortamlarda</a:t>
            </a:r>
            <a:r>
              <a:rPr lang="tr-TR" dirty="0">
                <a:solidFill>
                  <a:srgbClr val="0000CC"/>
                </a:solidFill>
              </a:rPr>
              <a:t> öğrenirler. </a:t>
            </a:r>
            <a:endParaRPr lang="tr-TR" b="1" dirty="0">
              <a:solidFill>
                <a:srgbClr val="0000CC"/>
              </a:solidFill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Teorik anlatımlardan uzak </a:t>
            </a:r>
            <a:r>
              <a:rPr lang="tr-TR" b="1" dirty="0">
                <a:solidFill>
                  <a:srgbClr val="0000CC"/>
                </a:solidFill>
              </a:rPr>
              <a:t>uygulamalı </a:t>
            </a:r>
            <a:r>
              <a:rPr lang="tr-TR" dirty="0">
                <a:solidFill>
                  <a:srgbClr val="0000CC"/>
                </a:solidFill>
              </a:rPr>
              <a:t>eğitimlerin ağırlıklı olduğu bir öğrenme tasarımı ile en kolay öğrenirler. </a:t>
            </a:r>
          </a:p>
        </p:txBody>
      </p:sp>
      <p:sp>
        <p:nvSpPr>
          <p:cNvPr id="45059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6FB467-215A-4437-9B69-48988CFD975C}" type="slidenum">
              <a:rPr lang="tr-TR" altLang="tr-TR" smtClean="0">
                <a:cs typeface="Arial" charset="0"/>
              </a:rPr>
              <a:pPr/>
              <a:t>34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86750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dirty="0">
                <a:solidFill>
                  <a:srgbClr val="FFFF00"/>
                </a:solidFill>
              </a:rPr>
              <a:t>Yetişkinlerde Öğrenme</a:t>
            </a: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71625"/>
            <a:ext cx="8143875" cy="421481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chemeClr val="tx1"/>
                </a:solidFill>
              </a:rPr>
              <a:t>Yetişkinler,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 </a:t>
            </a:r>
            <a:r>
              <a:rPr lang="tr-TR" b="1" dirty="0">
                <a:solidFill>
                  <a:srgbClr val="0000CC"/>
                </a:solidFill>
              </a:rPr>
              <a:t>Gelişim dönemleri dikkate alınarak planlanmış </a:t>
            </a:r>
            <a:r>
              <a:rPr lang="tr-TR" dirty="0">
                <a:solidFill>
                  <a:srgbClr val="0000CC"/>
                </a:solidFill>
              </a:rPr>
              <a:t>eğitim öğretim ortamlarında en kolay öğrenirler. 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Eğitimin </a:t>
            </a:r>
            <a:r>
              <a:rPr lang="tr-TR" b="1" dirty="0">
                <a:solidFill>
                  <a:srgbClr val="0000CC"/>
                </a:solidFill>
              </a:rPr>
              <a:t>kendi konularıyla bağlantılı olmasını</a:t>
            </a:r>
            <a:r>
              <a:rPr lang="tr-TR" dirty="0">
                <a:solidFill>
                  <a:srgbClr val="0000CC"/>
                </a:solidFill>
              </a:rPr>
              <a:t> isterler.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00CC"/>
                </a:solidFill>
              </a:rPr>
              <a:t>Gönüllü katılmak </a:t>
            </a:r>
            <a:r>
              <a:rPr lang="tr-TR" dirty="0">
                <a:solidFill>
                  <a:srgbClr val="0000CC"/>
                </a:solidFill>
              </a:rPr>
              <a:t>isterler.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200" dirty="0">
              <a:solidFill>
                <a:srgbClr val="0000C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</p:txBody>
      </p:sp>
      <p:sp>
        <p:nvSpPr>
          <p:cNvPr id="46083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1D8B1C-A19B-43E3-836D-8F735DAE2DCE}" type="slidenum">
              <a:rPr lang="tr-TR" altLang="tr-TR" smtClean="0">
                <a:cs typeface="Arial" charset="0"/>
              </a:rPr>
              <a:pPr/>
              <a:t>35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86750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dirty="0">
                <a:solidFill>
                  <a:srgbClr val="FFFF00"/>
                </a:solidFill>
              </a:rPr>
              <a:t>Yetişkinlerde Öğrenme</a:t>
            </a: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07375" cy="43783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chemeClr val="tx1"/>
                </a:solidFill>
              </a:rPr>
              <a:t>Yetişkinler</a:t>
            </a:r>
            <a:r>
              <a:rPr lang="tr-TR" dirty="0">
                <a:solidFill>
                  <a:srgbClr val="0000CC"/>
                </a:solidFill>
              </a:rPr>
              <a:t>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Eğitime </a:t>
            </a:r>
            <a:r>
              <a:rPr lang="tr-TR" b="1" dirty="0">
                <a:solidFill>
                  <a:srgbClr val="0000CC"/>
                </a:solidFill>
              </a:rPr>
              <a:t>etkin olarak katılmak </a:t>
            </a:r>
            <a:r>
              <a:rPr lang="tr-TR" dirty="0">
                <a:solidFill>
                  <a:srgbClr val="0000CC"/>
                </a:solidFill>
              </a:rPr>
              <a:t>isterler.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Eğitimde tek düzelikten hoşlanmazlar, </a:t>
            </a:r>
            <a:r>
              <a:rPr lang="tr-TR" b="1" dirty="0">
                <a:solidFill>
                  <a:srgbClr val="0000CC"/>
                </a:solidFill>
              </a:rPr>
              <a:t>değişiklik isterler.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00CC"/>
                </a:solidFill>
              </a:rPr>
              <a:t>Yapıcı eleştiri </a:t>
            </a:r>
            <a:r>
              <a:rPr lang="tr-TR" dirty="0">
                <a:solidFill>
                  <a:srgbClr val="0000CC"/>
                </a:solidFill>
              </a:rPr>
              <a:t>yapılmasını ve olumlu geribildirim verilmesini isterler.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</p:txBody>
      </p:sp>
      <p:sp>
        <p:nvSpPr>
          <p:cNvPr id="47107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1B6AAD-B328-494B-BA55-636A99DBE172}" type="slidenum">
              <a:rPr lang="tr-TR" altLang="tr-TR" smtClean="0">
                <a:cs typeface="Arial" charset="0"/>
              </a:rPr>
              <a:pPr/>
              <a:t>36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86750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dirty="0">
                <a:solidFill>
                  <a:srgbClr val="FFFF00"/>
                </a:solidFill>
              </a:rPr>
              <a:t>Yetişkinlerde Öğrenme</a:t>
            </a: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71625"/>
            <a:ext cx="8175625" cy="4500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chemeClr val="tx1"/>
                </a:solidFill>
              </a:rPr>
              <a:t>YETİŞKİN;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Yaşı ve eğitime katılma nedeni ne olursa olsun bütün yetişkinlerin ortak beklentisi </a:t>
            </a:r>
            <a:r>
              <a:rPr lang="tr-TR" b="1" dirty="0">
                <a:solidFill>
                  <a:srgbClr val="0000CC"/>
                </a:solidFill>
              </a:rPr>
              <a:t>gereksinimlerinin karşılandığı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iyi bir eğitim almaktır.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</p:txBody>
      </p:sp>
      <p:sp>
        <p:nvSpPr>
          <p:cNvPr id="48131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E12180-EB1B-4A89-8187-484CD97CEDE3}" type="slidenum">
              <a:rPr lang="tr-TR" altLang="tr-TR" smtClean="0">
                <a:cs typeface="Arial" charset="0"/>
              </a:rPr>
              <a:pPr/>
              <a:t>37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457200"/>
            <a:ext cx="8110537" cy="11858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Yetişkinler için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en başarılı öğrenme yolları; </a:t>
            </a:r>
          </a:p>
        </p:txBody>
      </p:sp>
      <p:sp>
        <p:nvSpPr>
          <p:cNvPr id="49154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486CB9-0E49-4568-8025-7914CF5F2B63}" type="slidenum">
              <a:rPr lang="tr-TR" altLang="tr-TR" smtClean="0">
                <a:cs typeface="Arial" charset="0"/>
              </a:rPr>
              <a:pPr/>
              <a:t>38</a:t>
            </a:fld>
            <a:endParaRPr lang="tr-TR" altLang="tr-TR" sz="1000" smtClean="0">
              <a:cs typeface="Arial" charset="0"/>
            </a:endParaRPr>
          </a:p>
        </p:txBody>
      </p:sp>
      <p:grpSp>
        <p:nvGrpSpPr>
          <p:cNvPr id="49155" name="Group 4"/>
          <p:cNvGrpSpPr>
            <a:grpSpLocks/>
          </p:cNvGrpSpPr>
          <p:nvPr/>
        </p:nvGrpSpPr>
        <p:grpSpPr bwMode="auto">
          <a:xfrm>
            <a:off x="911225" y="1830388"/>
            <a:ext cx="5522913" cy="4386262"/>
            <a:chOff x="671" y="1078"/>
            <a:chExt cx="3478" cy="2899"/>
          </a:xfrm>
        </p:grpSpPr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671" y="1078"/>
              <a:ext cx="1219" cy="499"/>
              <a:chOff x="671" y="1078"/>
              <a:chExt cx="1219" cy="499"/>
            </a:xfrm>
          </p:grpSpPr>
          <p:pic>
            <p:nvPicPr>
              <p:cNvPr id="49180" name="Picture 6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71" y="107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7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118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10%</a:t>
                </a:r>
              </a:p>
            </p:txBody>
          </p:sp>
        </p:grpSp>
        <p:grpSp>
          <p:nvGrpSpPr>
            <p:cNvPr id="49158" name="Group 8"/>
            <p:cNvGrpSpPr>
              <a:grpSpLocks/>
            </p:cNvGrpSpPr>
            <p:nvPr/>
          </p:nvGrpSpPr>
          <p:grpSpPr bwMode="auto">
            <a:xfrm>
              <a:off x="671" y="1558"/>
              <a:ext cx="1219" cy="499"/>
              <a:chOff x="671" y="1558"/>
              <a:chExt cx="1219" cy="499"/>
            </a:xfrm>
          </p:grpSpPr>
          <p:pic>
            <p:nvPicPr>
              <p:cNvPr id="49178" name="Picture 9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1" y="155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10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1659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20%</a:t>
                </a:r>
              </a:p>
            </p:txBody>
          </p:sp>
        </p:grpSp>
        <p:grpSp>
          <p:nvGrpSpPr>
            <p:cNvPr id="49159" name="Group 11"/>
            <p:cNvGrpSpPr>
              <a:grpSpLocks/>
            </p:cNvGrpSpPr>
            <p:nvPr/>
          </p:nvGrpSpPr>
          <p:grpSpPr bwMode="auto">
            <a:xfrm>
              <a:off x="671" y="2038"/>
              <a:ext cx="1219" cy="499"/>
              <a:chOff x="671" y="2038"/>
              <a:chExt cx="1219" cy="499"/>
            </a:xfrm>
          </p:grpSpPr>
          <p:pic>
            <p:nvPicPr>
              <p:cNvPr id="49176" name="Picture 12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1" y="203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Rectangle 13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214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30%</a:t>
                </a:r>
              </a:p>
            </p:txBody>
          </p:sp>
        </p:grpSp>
        <p:grpSp>
          <p:nvGrpSpPr>
            <p:cNvPr id="49160" name="Group 14"/>
            <p:cNvGrpSpPr>
              <a:grpSpLocks/>
            </p:cNvGrpSpPr>
            <p:nvPr/>
          </p:nvGrpSpPr>
          <p:grpSpPr bwMode="auto">
            <a:xfrm>
              <a:off x="671" y="2518"/>
              <a:ext cx="1219" cy="499"/>
              <a:chOff x="671" y="2518"/>
              <a:chExt cx="1219" cy="499"/>
            </a:xfrm>
          </p:grpSpPr>
          <p:pic>
            <p:nvPicPr>
              <p:cNvPr id="49174" name="Picture 15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1" y="251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6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2619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50%</a:t>
                </a:r>
              </a:p>
            </p:txBody>
          </p:sp>
        </p:grpSp>
        <p:grpSp>
          <p:nvGrpSpPr>
            <p:cNvPr id="49161" name="Group 17"/>
            <p:cNvGrpSpPr>
              <a:grpSpLocks/>
            </p:cNvGrpSpPr>
            <p:nvPr/>
          </p:nvGrpSpPr>
          <p:grpSpPr bwMode="auto">
            <a:xfrm>
              <a:off x="671" y="2998"/>
              <a:ext cx="1219" cy="499"/>
              <a:chOff x="671" y="2998"/>
              <a:chExt cx="1219" cy="499"/>
            </a:xfrm>
          </p:grpSpPr>
          <p:pic>
            <p:nvPicPr>
              <p:cNvPr id="49172" name="Picture 18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1" y="299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19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310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70%</a:t>
                </a:r>
              </a:p>
            </p:txBody>
          </p:sp>
        </p:grpSp>
        <p:grpSp>
          <p:nvGrpSpPr>
            <p:cNvPr id="49162" name="Group 20"/>
            <p:cNvGrpSpPr>
              <a:grpSpLocks/>
            </p:cNvGrpSpPr>
            <p:nvPr/>
          </p:nvGrpSpPr>
          <p:grpSpPr bwMode="auto">
            <a:xfrm>
              <a:off x="671" y="3478"/>
              <a:ext cx="1219" cy="499"/>
              <a:chOff x="671" y="3478"/>
              <a:chExt cx="1219" cy="499"/>
            </a:xfrm>
          </p:grpSpPr>
          <p:pic>
            <p:nvPicPr>
              <p:cNvPr id="49170" name="Picture 21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71" y="3478"/>
                <a:ext cx="121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2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3579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90%</a:t>
                </a:r>
              </a:p>
            </p:txBody>
          </p:sp>
        </p:grpSp>
        <p:sp>
          <p:nvSpPr>
            <p:cNvPr id="12" name="Rectangle 2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1152"/>
              <a:ext cx="8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400" b="1" kern="0" dirty="0">
                  <a:solidFill>
                    <a:srgbClr val="0000CC"/>
                  </a:solidFill>
                  <a:latin typeface="Garamond"/>
                </a:rPr>
                <a:t>OKUMA</a:t>
              </a:r>
            </a:p>
          </p:txBody>
        </p:sp>
        <p:sp>
          <p:nvSpPr>
            <p:cNvPr id="13" name="Rectangle 2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1632"/>
              <a:ext cx="85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400" b="1" kern="0" dirty="0">
                  <a:solidFill>
                    <a:srgbClr val="0000CC"/>
                  </a:solidFill>
                  <a:latin typeface="Garamond"/>
                </a:rPr>
                <a:t>DUYMA</a:t>
              </a:r>
            </a:p>
          </p:txBody>
        </p:sp>
        <p:sp>
          <p:nvSpPr>
            <p:cNvPr id="14" name="Rectangle 2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111"/>
              <a:ext cx="912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b="1" kern="0" dirty="0">
                  <a:solidFill>
                    <a:srgbClr val="FFFF00"/>
                  </a:solidFill>
                  <a:latin typeface="Garamond"/>
                </a:rPr>
                <a:t> </a:t>
              </a:r>
              <a:r>
                <a:rPr lang="en-AU" sz="2400" b="1" kern="0" dirty="0">
                  <a:solidFill>
                    <a:srgbClr val="0000CC"/>
                  </a:solidFill>
                  <a:latin typeface="Garamond"/>
                </a:rPr>
                <a:t>GÖRME</a:t>
              </a:r>
            </a:p>
          </p:txBody>
        </p:sp>
        <p:sp>
          <p:nvSpPr>
            <p:cNvPr id="15" name="Rectangle 2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92"/>
              <a:ext cx="200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b="1" kern="0" dirty="0">
                  <a:solidFill>
                    <a:srgbClr val="FFFF00"/>
                  </a:solidFill>
                  <a:latin typeface="Garamond"/>
                </a:rPr>
                <a:t> </a:t>
              </a:r>
              <a:r>
                <a:rPr lang="en-AU" sz="2400" b="1" kern="0" dirty="0">
                  <a:solidFill>
                    <a:srgbClr val="0000CC"/>
                  </a:solidFill>
                  <a:latin typeface="Garamond"/>
                </a:rPr>
                <a:t>DUYMA</a:t>
              </a:r>
              <a:r>
                <a:rPr lang="tr-TR" sz="2400" b="1" kern="0" dirty="0">
                  <a:solidFill>
                    <a:srgbClr val="0000CC"/>
                  </a:solidFill>
                  <a:latin typeface="Garamond"/>
                </a:rPr>
                <a:t> VE</a:t>
              </a:r>
              <a:r>
                <a:rPr lang="en-AU" sz="2400" b="1" kern="0" dirty="0">
                  <a:solidFill>
                    <a:srgbClr val="0000CC"/>
                  </a:solidFill>
                  <a:latin typeface="Garamond"/>
                </a:rPr>
                <a:t> GÖRME</a:t>
              </a:r>
            </a:p>
          </p:txBody>
        </p:sp>
        <p:sp>
          <p:nvSpPr>
            <p:cNvPr id="16" name="Rectangle 2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072"/>
              <a:ext cx="112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b="1" kern="0" dirty="0">
                  <a:solidFill>
                    <a:srgbClr val="FFFF00"/>
                  </a:solidFill>
                  <a:latin typeface="Garamond"/>
                </a:rPr>
                <a:t> </a:t>
              </a:r>
              <a:r>
                <a:rPr lang="en-AU" sz="2400" b="1" kern="0" dirty="0">
                  <a:solidFill>
                    <a:srgbClr val="0000CC"/>
                  </a:solidFill>
                  <a:latin typeface="Garamond"/>
                </a:rPr>
                <a:t>SÖYLEME</a:t>
              </a:r>
            </a:p>
          </p:txBody>
        </p:sp>
        <p:sp>
          <p:nvSpPr>
            <p:cNvPr id="17" name="Rectangle 2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552"/>
              <a:ext cx="84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b="1" kern="0" dirty="0">
                  <a:solidFill>
                    <a:srgbClr val="FFFF00"/>
                  </a:solidFill>
                  <a:latin typeface="Garamond"/>
                </a:rPr>
                <a:t> </a:t>
              </a:r>
              <a:r>
                <a:rPr lang="en-AU" sz="2400" b="1" kern="0" dirty="0">
                  <a:solidFill>
                    <a:srgbClr val="0000CC"/>
                  </a:solidFill>
                  <a:latin typeface="Garamond"/>
                </a:rPr>
                <a:t>YAPMA</a:t>
              </a:r>
            </a:p>
          </p:txBody>
        </p:sp>
        <p:sp>
          <p:nvSpPr>
            <p:cNvPr id="18" name="Rectangle 2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159"/>
              <a:ext cx="11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514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b="1" kern="0" dirty="0">
                <a:solidFill>
                  <a:srgbClr val="FFFF00"/>
                </a:solidFill>
                <a:latin typeface="Garamond"/>
              </a:endParaRPr>
            </a:p>
          </p:txBody>
        </p:sp>
      </p:grpSp>
      <p:sp>
        <p:nvSpPr>
          <p:cNvPr id="4" name="Metin kutusu 3">
            <a:extLst>
              <a:ext uri="{FF2B5EF4-FFF2-40B4-BE49-F238E27FC236}"/>
            </a:extLst>
          </p:cNvPr>
          <p:cNvSpPr txBox="1"/>
          <p:nvPr/>
        </p:nvSpPr>
        <p:spPr>
          <a:xfrm>
            <a:off x="5508625" y="6022975"/>
            <a:ext cx="2603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Yapma+ ….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918664-F994-4819-8EF9-F7C6FDF37286}" type="slidenum">
              <a:rPr lang="tr-TR" altLang="tr-TR" sz="1200">
                <a:latin typeface="Verdana" pitchFamily="34" charset="0"/>
              </a:rPr>
              <a:pPr algn="r"/>
              <a:t>39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60438" y="765175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3200" b="0" smtClean="0">
                <a:effectLst/>
                <a:latin typeface="Times New Roman" pitchFamily="18" charset="0"/>
              </a:rPr>
              <a:t>Yetişkin Eğitiminde Amaç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73238"/>
            <a:ext cx="7920037" cy="4114800"/>
          </a:xfrm>
        </p:spPr>
        <p:txBody>
          <a:bodyPr lIns="91440" tIns="45720"/>
          <a:lstStyle/>
          <a:p>
            <a:pPr eaLnBrk="1" hangingPunct="1">
              <a:buFont typeface="Wingdings 2" pitchFamily="18" charset="2"/>
              <a:buNone/>
            </a:pPr>
            <a:r>
              <a:rPr lang="tr-TR" altLang="tr-TR" smtClean="0"/>
              <a:t>– Yetişkinlerin kendilerini geliştirmelerini sağlamak</a:t>
            </a:r>
            <a:br>
              <a:rPr lang="tr-TR" altLang="tr-TR" smtClean="0"/>
            </a:br>
            <a:r>
              <a:rPr lang="tr-TR" altLang="tr-TR" smtClean="0"/>
              <a:t>– Yetişkinlerin öğrenme ihtiyacını karşılamak</a:t>
            </a:r>
            <a:br>
              <a:rPr lang="tr-TR" altLang="tr-TR" smtClean="0"/>
            </a:br>
            <a:r>
              <a:rPr lang="tr-TR" altLang="tr-TR" smtClean="0"/>
              <a:t>– Kendilerini tanımalarını sağlamak</a:t>
            </a:r>
            <a:br>
              <a:rPr lang="tr-TR" altLang="tr-TR" smtClean="0"/>
            </a:br>
            <a:r>
              <a:rPr lang="tr-TR" altLang="tr-TR" smtClean="0"/>
              <a:t>– Yaşam içerisinde ortaya çıkan ekonomik, teknolojik ve sosyal değişmelere yetişkinlerin uyumunu sağlamak</a:t>
            </a:r>
            <a:endParaRPr lang="tr-TR" altLang="tr-TR" smtClean="0">
              <a:latin typeface="Times New Roman" pitchFamily="18" charset="0"/>
            </a:endParaRPr>
          </a:p>
          <a:p>
            <a:pPr eaLnBrk="1" hangingPunct="1"/>
            <a:endParaRPr lang="tr-TR" altLang="tr-TR" smtClean="0">
              <a:latin typeface="Times New Roman" pitchFamily="18" charset="0"/>
            </a:endParaRPr>
          </a:p>
          <a:p>
            <a:pPr eaLnBrk="1" hangingPunct="1"/>
            <a:endParaRPr lang="tr-TR" altLang="tr-TR" smtClean="0">
              <a:latin typeface="Times New Roman" pitchFamily="18" charset="0"/>
            </a:endParaRPr>
          </a:p>
          <a:p>
            <a:pPr eaLnBrk="1" hangingPunct="1"/>
            <a:endParaRPr lang="tr-TR" altLang="tr-TR" smtClean="0">
              <a:latin typeface="Times New Roman" pitchFamily="18" charset="0"/>
            </a:endParaRPr>
          </a:p>
          <a:p>
            <a:pPr eaLnBrk="1" hangingPunct="1"/>
            <a:endParaRPr lang="tr-TR" altLang="tr-TR" smtClean="0">
              <a:latin typeface="Times New Roman" pitchFamily="18" charset="0"/>
            </a:endParaRPr>
          </a:p>
          <a:p>
            <a:pPr eaLnBrk="1" hangingPunct="1"/>
            <a:endParaRPr lang="tr-TR" altLang="tr-TR" smtClean="0">
              <a:latin typeface="Times New Roman" pitchFamily="18" charset="0"/>
            </a:endParaRPr>
          </a:p>
          <a:p>
            <a:pPr eaLnBrk="1" hangingPunct="1"/>
            <a:endParaRPr lang="tr-TR" altLang="tr-TR" smtClean="0">
              <a:latin typeface="Times New Roman" pitchFamily="18" charset="0"/>
            </a:endParaRPr>
          </a:p>
          <a:p>
            <a:pPr eaLnBrk="1" hangingPunct="1"/>
            <a:endParaRPr lang="tr-TR" altLang="tr-TR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latin typeface="Times New Roman" pitchFamily="18" charset="0"/>
              </a:rPr>
              <a:t>Ülkeden ülkeye</a:t>
            </a:r>
            <a:r>
              <a:rPr lang="tr-TR" altLang="tr-TR" smtClean="0">
                <a:latin typeface="Times New Roman" pitchFamily="18" charset="0"/>
              </a:rPr>
              <a:t>, </a:t>
            </a:r>
            <a:r>
              <a:rPr lang="tr-TR" altLang="tr-TR" b="1" smtClean="0">
                <a:latin typeface="Times New Roman" pitchFamily="18" charset="0"/>
              </a:rPr>
              <a:t>kültürden kültüre farklılık</a:t>
            </a:r>
            <a:r>
              <a:rPr lang="tr-TR" altLang="tr-TR" smtClean="0">
                <a:latin typeface="Times New Roman" pitchFamily="18" charset="0"/>
              </a:rPr>
              <a:t> göstermekle birlikte, </a:t>
            </a:r>
            <a:r>
              <a:rPr lang="tr-TR" altLang="tr-TR" b="1" smtClean="0">
                <a:latin typeface="Times New Roman" pitchFamily="18" charset="0"/>
              </a:rPr>
              <a:t>Dünya Sağlık Örgütü</a:t>
            </a:r>
            <a:r>
              <a:rPr lang="tr-TR" altLang="tr-TR" smtClean="0">
                <a:latin typeface="Times New Roman" pitchFamily="18" charset="0"/>
              </a:rPr>
              <a:t> “</a:t>
            </a:r>
            <a:r>
              <a:rPr lang="tr-TR" altLang="tr-TR" b="1" smtClean="0">
                <a:latin typeface="Times New Roman" pitchFamily="18" charset="0"/>
              </a:rPr>
              <a:t>24 yaş üzerindekileri”</a:t>
            </a:r>
            <a:r>
              <a:rPr lang="tr-TR" altLang="tr-TR" smtClean="0">
                <a:latin typeface="Times New Roman" pitchFamily="18" charset="0"/>
              </a:rPr>
              <a:t> yetişkin olarak tanımlamaktadır.</a:t>
            </a:r>
          </a:p>
          <a:p>
            <a:pPr eaLnBrk="1" hangingPunct="1"/>
            <a:endParaRPr lang="tr-TR" altLang="tr-TR" smtClean="0">
              <a:latin typeface="Times New Roman" pitchFamily="18" charset="0"/>
            </a:endParaRPr>
          </a:p>
          <a:p>
            <a:pPr eaLnBrk="1" hangingPunct="1"/>
            <a:r>
              <a:rPr lang="tr-TR" altLang="tr-TR" smtClean="0">
                <a:latin typeface="Times New Roman" pitchFamily="18" charset="0"/>
              </a:rPr>
              <a:t>Yetişkinlik bir çok yaşantıyı içerdiğinden </a:t>
            </a:r>
            <a:r>
              <a:rPr lang="tr-TR" altLang="tr-TR" b="1" smtClean="0">
                <a:latin typeface="Times New Roman" pitchFamily="18" charset="0"/>
              </a:rPr>
              <a:t>herkesin yetişkinlik anlayışı</a:t>
            </a:r>
            <a:r>
              <a:rPr lang="tr-TR" altLang="tr-TR" smtClean="0">
                <a:latin typeface="Times New Roman" pitchFamily="18" charset="0"/>
              </a:rPr>
              <a:t> önemli ölçüde </a:t>
            </a:r>
            <a:r>
              <a:rPr lang="tr-TR" altLang="tr-TR" b="1" smtClean="0">
                <a:latin typeface="Times New Roman" pitchFamily="18" charset="0"/>
              </a:rPr>
              <a:t>farklılık gösterebilmektedir</a:t>
            </a:r>
            <a:r>
              <a:rPr lang="tr-TR" altLang="tr-TR" smtClean="0">
                <a:latin typeface="Times New Roman" pitchFamily="18" charset="0"/>
              </a:rPr>
              <a:t>. </a:t>
            </a:r>
          </a:p>
          <a:p>
            <a:endParaRPr lang="tr-TR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Başlık"/>
          <p:cNvSpPr>
            <a:spLocks noGrp="1"/>
          </p:cNvSpPr>
          <p:nvPr>
            <p:ph type="title" idx="4294967295"/>
          </p:nvPr>
        </p:nvSpPr>
        <p:spPr bwMode="auto">
          <a:xfrm>
            <a:off x="729340" y="0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b="0" dirty="0" smtClean="0">
                <a:effectLst/>
                <a:latin typeface="Times New Roman" pitchFamily="18" charset="0"/>
              </a:rPr>
              <a:t>Yetişkin Eğitiminde Amaç</a:t>
            </a:r>
            <a:endParaRPr lang="tr-TR" altLang="tr-TR" dirty="0" smtClean="0">
              <a:effectLst/>
            </a:endParaRPr>
          </a:p>
        </p:txBody>
      </p:sp>
      <p:sp>
        <p:nvSpPr>
          <p:cNvPr id="122883" name="2 İçerik Yer Tutucusu"/>
          <p:cNvSpPr>
            <a:spLocks noGrp="1"/>
          </p:cNvSpPr>
          <p:nvPr>
            <p:ph idx="4294967295"/>
          </p:nvPr>
        </p:nvSpPr>
        <p:spPr>
          <a:xfrm>
            <a:off x="468313" y="1196752"/>
            <a:ext cx="8183562" cy="4187825"/>
          </a:xfrm>
        </p:spPr>
        <p:txBody>
          <a:bodyPr lIns="91440" tIns="45720"/>
          <a:lstStyle/>
          <a:p>
            <a:pPr marL="0" indent="0">
              <a:buFont typeface="Wingdings 2" pitchFamily="18" charset="2"/>
              <a:buNone/>
            </a:pPr>
            <a:r>
              <a:rPr lang="tr-TR" altLang="tr-TR" dirty="0" smtClean="0"/>
              <a:t>– Örgün eğitime devam etmemiş ya da herhangi bir aşamasında ayrılmış yetişkinlerin eğitim ihtiyacını karşılamak, temel eğitim vermek</a:t>
            </a:r>
            <a:br>
              <a:rPr lang="tr-TR" altLang="tr-TR" dirty="0" smtClean="0"/>
            </a:br>
            <a:r>
              <a:rPr lang="tr-TR" altLang="tr-TR" dirty="0" smtClean="0"/>
              <a:t>– Okuma-yazma oranını yükseltmek</a:t>
            </a:r>
            <a:br>
              <a:rPr lang="tr-TR" altLang="tr-TR" dirty="0" smtClean="0"/>
            </a:br>
            <a:r>
              <a:rPr lang="tr-TR" altLang="tr-TR" dirty="0" smtClean="0"/>
              <a:t>– Nitelikli insan gücü yetiştirerek kalkınmaya yardım etmek</a:t>
            </a:r>
            <a:br>
              <a:rPr lang="tr-TR" altLang="tr-TR" dirty="0" smtClean="0"/>
            </a:br>
            <a:r>
              <a:rPr lang="tr-TR" altLang="tr-TR" dirty="0" smtClean="0"/>
              <a:t>– Mesleki ilerleme ve gelişmeleri takip etmelerini sağlamak</a:t>
            </a:r>
          </a:p>
        </p:txBody>
      </p:sp>
      <p:sp>
        <p:nvSpPr>
          <p:cNvPr id="122884" name="3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2AA221-B6F2-4A8B-89C1-B7794A3E52BF}" type="slidenum">
              <a:rPr lang="tr-TR" altLang="tr-TR" sz="1200">
                <a:latin typeface="Verdana" pitchFamily="34" charset="0"/>
              </a:rPr>
              <a:pPr algn="r"/>
              <a:t>40</a:t>
            </a:fld>
            <a:endParaRPr lang="tr-TR" altLang="tr-TR" sz="1200"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Başlık"/>
          <p:cNvSpPr>
            <a:spLocks noGrp="1"/>
          </p:cNvSpPr>
          <p:nvPr>
            <p:ph type="title" idx="4294967295"/>
          </p:nvPr>
        </p:nvSpPr>
        <p:spPr bwMode="auto">
          <a:xfrm>
            <a:off x="728212" y="692696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b="0" dirty="0" smtClean="0">
                <a:effectLst/>
                <a:latin typeface="Times New Roman" pitchFamily="18" charset="0"/>
              </a:rPr>
              <a:t>Yetişkin Eğitiminde Amaç</a:t>
            </a:r>
            <a:endParaRPr lang="tr-TR" altLang="tr-TR" dirty="0" smtClean="0">
              <a:effectLst/>
            </a:endParaRPr>
          </a:p>
        </p:txBody>
      </p:sp>
      <p:sp>
        <p:nvSpPr>
          <p:cNvPr id="123907" name="2 İçerik Yer Tutucusu"/>
          <p:cNvSpPr>
            <a:spLocks noGrp="1"/>
          </p:cNvSpPr>
          <p:nvPr>
            <p:ph idx="4294967295"/>
          </p:nvPr>
        </p:nvSpPr>
        <p:spPr>
          <a:xfrm>
            <a:off x="395536" y="2055813"/>
            <a:ext cx="8183562" cy="4187825"/>
          </a:xfrm>
        </p:spPr>
        <p:txBody>
          <a:bodyPr lIns="91440" tIns="45720"/>
          <a:lstStyle/>
          <a:p>
            <a:pPr marL="0" indent="0">
              <a:buFont typeface="Wingdings 2" pitchFamily="18" charset="2"/>
              <a:buNone/>
            </a:pPr>
            <a:r>
              <a:rPr lang="tr-TR" altLang="tr-TR" dirty="0" smtClean="0"/>
              <a:t>– Toplumsal sorunlara ilgiyi artırmak ve çözümüne katkılar getirmek</a:t>
            </a:r>
            <a:br>
              <a:rPr lang="tr-TR" altLang="tr-TR" dirty="0" smtClean="0"/>
            </a:br>
            <a:r>
              <a:rPr lang="tr-TR" altLang="tr-TR" dirty="0" smtClean="0"/>
              <a:t>– Eğitimde fırsat eşitliğinin sağlanmasına yardım etmek</a:t>
            </a:r>
            <a:br>
              <a:rPr lang="tr-TR" altLang="tr-TR" dirty="0" smtClean="0"/>
            </a:br>
            <a:r>
              <a:rPr lang="tr-TR" altLang="tr-TR" dirty="0" smtClean="0"/>
              <a:t>– Toplumsal sorumluluk ve dayanışmayı geliştirmek</a:t>
            </a:r>
            <a:br>
              <a:rPr lang="tr-TR" altLang="tr-TR" dirty="0" smtClean="0"/>
            </a:br>
            <a:r>
              <a:rPr lang="tr-TR" altLang="tr-TR" dirty="0" smtClean="0"/>
              <a:t>– Sağlıklı, uyumlu ve üretken kuşakların yetiştirilmesi için yetişkinleri eğitmek</a:t>
            </a:r>
          </a:p>
        </p:txBody>
      </p:sp>
      <p:sp>
        <p:nvSpPr>
          <p:cNvPr id="123908" name="3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B5649B-D657-4826-BD95-6EC509FFD12D}" type="slidenum">
              <a:rPr lang="tr-TR" altLang="tr-TR" sz="1200">
                <a:latin typeface="Verdana" pitchFamily="34" charset="0"/>
              </a:rPr>
              <a:pPr algn="r"/>
              <a:t>41</a:t>
            </a:fld>
            <a:endParaRPr lang="tr-TR" altLang="tr-TR" sz="1200"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Başlık"/>
          <p:cNvSpPr>
            <a:spLocks noGrp="1"/>
          </p:cNvSpPr>
          <p:nvPr>
            <p:ph type="title" idx="4294967295"/>
          </p:nvPr>
        </p:nvSpPr>
        <p:spPr bwMode="auto">
          <a:xfrm>
            <a:off x="926190" y="404664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b="0" dirty="0" smtClean="0">
                <a:effectLst/>
                <a:latin typeface="Times New Roman" pitchFamily="18" charset="0"/>
              </a:rPr>
              <a:t>Yetişkin Eğitiminde Amaç</a:t>
            </a:r>
            <a:endParaRPr lang="tr-TR" altLang="tr-TR" dirty="0" smtClean="0">
              <a:effectLst/>
            </a:endParaRPr>
          </a:p>
        </p:txBody>
      </p:sp>
      <p:sp>
        <p:nvSpPr>
          <p:cNvPr id="124931" name="2 İçerik Yer Tutucusu"/>
          <p:cNvSpPr>
            <a:spLocks noGrp="1"/>
          </p:cNvSpPr>
          <p:nvPr>
            <p:ph idx="4294967295"/>
          </p:nvPr>
        </p:nvSpPr>
        <p:spPr>
          <a:xfrm>
            <a:off x="467544" y="1438461"/>
            <a:ext cx="8183562" cy="4187825"/>
          </a:xfrm>
        </p:spPr>
        <p:txBody>
          <a:bodyPr lIns="91440" tIns="45720"/>
          <a:lstStyle/>
          <a:p>
            <a:pPr marL="0" indent="0">
              <a:buFont typeface="Wingdings 2" pitchFamily="18" charset="2"/>
              <a:buNone/>
            </a:pPr>
            <a:r>
              <a:rPr lang="tr-TR" altLang="tr-TR" dirty="0" smtClean="0"/>
              <a:t>– İşgücünün verimliliğini artırmak</a:t>
            </a:r>
            <a:br>
              <a:rPr lang="tr-TR" altLang="tr-TR" dirty="0" smtClean="0"/>
            </a:br>
            <a:r>
              <a:rPr lang="tr-TR" altLang="tr-TR" dirty="0" smtClean="0"/>
              <a:t>– Yeterince eğitim fırsatı bulamamış bireylere mesleki ve teknik eğitimin yapılarak onları nitelikli hale getirmek</a:t>
            </a:r>
            <a:br>
              <a:rPr lang="tr-TR" altLang="tr-TR" dirty="0" smtClean="0"/>
            </a:br>
            <a:r>
              <a:rPr lang="tr-TR" altLang="tr-TR" dirty="0" smtClean="0"/>
              <a:t>– Demokratik yaşam biçimini geliştirmek</a:t>
            </a:r>
            <a:br>
              <a:rPr lang="tr-TR" altLang="tr-TR" dirty="0" smtClean="0"/>
            </a:br>
            <a:r>
              <a:rPr lang="tr-TR" altLang="tr-TR" dirty="0" smtClean="0"/>
              <a:t>– Sosyal ve kültürel gelişmeyi sağlamak</a:t>
            </a:r>
            <a:br>
              <a:rPr lang="tr-TR" altLang="tr-TR" dirty="0" smtClean="0"/>
            </a:br>
            <a:r>
              <a:rPr lang="tr-TR" altLang="tr-TR" dirty="0" smtClean="0"/>
              <a:t>– Yurttaşlık bilincini geliştirmek</a:t>
            </a:r>
          </a:p>
        </p:txBody>
      </p:sp>
      <p:sp>
        <p:nvSpPr>
          <p:cNvPr id="124932" name="3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9C4791-24C4-4E8F-86E4-543FEEC0C233}" type="slidenum">
              <a:rPr lang="tr-TR" altLang="tr-TR" sz="1200">
                <a:latin typeface="Verdana" pitchFamily="34" charset="0"/>
              </a:rPr>
              <a:pPr algn="r"/>
              <a:t>42</a:t>
            </a:fld>
            <a:endParaRPr lang="tr-TR" altLang="tr-TR" sz="1200"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Başlık"/>
          <p:cNvSpPr>
            <a:spLocks noGrp="1"/>
          </p:cNvSpPr>
          <p:nvPr>
            <p:ph type="title" idx="4294967295"/>
          </p:nvPr>
        </p:nvSpPr>
        <p:spPr bwMode="auto">
          <a:xfrm>
            <a:off x="703370" y="908720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b="0" dirty="0" smtClean="0">
                <a:effectLst/>
                <a:latin typeface="Times New Roman" pitchFamily="18" charset="0"/>
              </a:rPr>
              <a:t>Yetişkin Eğitiminde Amaç</a:t>
            </a:r>
            <a:endParaRPr lang="tr-TR" altLang="tr-TR" dirty="0" smtClean="0">
              <a:effectLst/>
            </a:endParaRPr>
          </a:p>
        </p:txBody>
      </p:sp>
      <p:sp>
        <p:nvSpPr>
          <p:cNvPr id="125955" name="2 İçerik Yer Tutucusu"/>
          <p:cNvSpPr>
            <a:spLocks noGrp="1"/>
          </p:cNvSpPr>
          <p:nvPr>
            <p:ph idx="4294967295"/>
          </p:nvPr>
        </p:nvSpPr>
        <p:spPr>
          <a:xfrm>
            <a:off x="497566" y="2523341"/>
            <a:ext cx="8183562" cy="4187825"/>
          </a:xfrm>
        </p:spPr>
        <p:txBody>
          <a:bodyPr lIns="91440" tIns="45720"/>
          <a:lstStyle/>
          <a:p>
            <a:pPr marL="0" indent="0">
              <a:buFont typeface="Wingdings 2" pitchFamily="18" charset="2"/>
              <a:buNone/>
            </a:pPr>
            <a:r>
              <a:rPr lang="tr-TR" altLang="tr-TR" dirty="0" smtClean="0"/>
              <a:t>– Anne babaların eğitimine katkı getirmek</a:t>
            </a:r>
            <a:br>
              <a:rPr lang="tr-TR" altLang="tr-TR" dirty="0" smtClean="0"/>
            </a:br>
            <a:r>
              <a:rPr lang="tr-TR" altLang="tr-TR" dirty="0" smtClean="0"/>
              <a:t>– Serbest zamanların verimli bir biçimde değerlendirilmesini sağlamak</a:t>
            </a:r>
            <a:br>
              <a:rPr lang="tr-TR" altLang="tr-TR" dirty="0" smtClean="0"/>
            </a:br>
            <a:r>
              <a:rPr lang="tr-TR" altLang="tr-TR" dirty="0" smtClean="0"/>
              <a:t>– Kişiler arası iletişim becerilerini geliştirmek</a:t>
            </a:r>
            <a:br>
              <a:rPr lang="tr-TR" altLang="tr-TR" dirty="0" smtClean="0"/>
            </a:br>
            <a:r>
              <a:rPr lang="tr-TR" altLang="tr-TR" dirty="0" smtClean="0"/>
              <a:t>– Yaşın getirdiği değişmelere uyumu sağlamak</a:t>
            </a:r>
            <a:br>
              <a:rPr lang="tr-TR" altLang="tr-TR" dirty="0" smtClean="0"/>
            </a:br>
            <a:endParaRPr lang="tr-TR" altLang="tr-TR" dirty="0" smtClean="0"/>
          </a:p>
        </p:txBody>
      </p:sp>
      <p:sp>
        <p:nvSpPr>
          <p:cNvPr id="125956" name="3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D5FDE6-7277-4A68-9300-A749C21AC708}" type="slidenum">
              <a:rPr lang="tr-TR" altLang="tr-TR" sz="1200">
                <a:latin typeface="Verdana" pitchFamily="34" charset="0"/>
              </a:rPr>
              <a:pPr algn="r"/>
              <a:t>43</a:t>
            </a:fld>
            <a:endParaRPr lang="tr-TR" altLang="tr-TR" sz="1200"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57E80F-0A44-446E-A67A-9FD5440EAB25}" type="slidenum">
              <a:rPr lang="tr-TR" altLang="tr-TR" sz="1200">
                <a:latin typeface="Verdana" pitchFamily="34" charset="0"/>
              </a:rPr>
              <a:pPr algn="r"/>
              <a:t>44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692150"/>
            <a:ext cx="7793038" cy="14620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Eğitimini Gerekli Kılan Etmenler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276475"/>
            <a:ext cx="8183562" cy="4187825"/>
          </a:xfrm>
        </p:spPr>
        <p:txBody>
          <a:bodyPr lIns="91440" tIns="45720"/>
          <a:lstStyle/>
          <a:p>
            <a:pPr eaLnBrk="1" hangingPunct="1">
              <a:lnSpc>
                <a:spcPct val="80000"/>
              </a:lnSpc>
            </a:pPr>
            <a:r>
              <a:rPr lang="tr-TR" altLang="tr-TR" sz="2400" smtClean="0">
                <a:latin typeface="Times New Roman" pitchFamily="18" charset="0"/>
              </a:rPr>
              <a:t>Ortalama </a:t>
            </a:r>
            <a:r>
              <a:rPr lang="tr-TR" altLang="tr-TR" sz="2400" b="1" smtClean="0">
                <a:latin typeface="Times New Roman" pitchFamily="18" charset="0"/>
              </a:rPr>
              <a:t>ömrün uzaması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smtClean="0">
                <a:latin typeface="Times New Roman" pitchFamily="18" charset="0"/>
              </a:rPr>
              <a:t>Çalışma sürelerinin kısalması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smtClean="0">
                <a:latin typeface="Times New Roman" pitchFamily="18" charset="0"/>
              </a:rPr>
              <a:t>Ekonomik </a:t>
            </a:r>
            <a:r>
              <a:rPr lang="tr-TR" altLang="tr-TR" sz="2400" smtClean="0">
                <a:latin typeface="Times New Roman" pitchFamily="18" charset="0"/>
              </a:rPr>
              <a:t>ve </a:t>
            </a:r>
            <a:r>
              <a:rPr lang="tr-TR" altLang="tr-TR" sz="2400" b="1" smtClean="0">
                <a:latin typeface="Times New Roman" pitchFamily="18" charset="0"/>
              </a:rPr>
              <a:t>toplumsal gelişmenin getirdiği zorluklar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smtClean="0">
                <a:latin typeface="Times New Roman" pitchFamily="18" charset="0"/>
              </a:rPr>
              <a:t>Bilgi birikimindeki gelişmeler,</a:t>
            </a:r>
            <a:r>
              <a:rPr lang="tr-TR" altLang="tr-TR" sz="2400" smtClean="0">
                <a:latin typeface="Times New Roman" pitchFamily="18" charset="0"/>
              </a:rPr>
              <a:t> </a:t>
            </a:r>
            <a:r>
              <a:rPr lang="tr-TR" altLang="tr-TR" sz="2400" b="1" smtClean="0">
                <a:latin typeface="Times New Roman" pitchFamily="18" charset="0"/>
              </a:rPr>
              <a:t>bu bilgi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becerileri kazanma gereği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smtClean="0">
                <a:latin typeface="Times New Roman" pitchFamily="18" charset="0"/>
              </a:rPr>
              <a:t>Mesleksel hareketlilik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smtClean="0">
                <a:latin typeface="Times New Roman" pitchFamily="18" charset="0"/>
              </a:rPr>
              <a:t>Uluslararası ilişkilerde uyumluluk isteminin artması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smtClean="0">
                <a:latin typeface="Times New Roman" pitchFamily="18" charset="0"/>
              </a:rPr>
              <a:t>Bilimsel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teknolojik gelişmeler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62B56C-4B54-4A38-9D71-1C66AC41DCDD}" type="slidenum">
              <a:rPr lang="tr-TR" altLang="tr-TR" sz="1200">
                <a:latin typeface="Verdana" pitchFamily="34" charset="0"/>
              </a:rPr>
              <a:pPr algn="r"/>
              <a:t>45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536" y="764704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dirty="0" smtClean="0">
                <a:effectLst/>
                <a:latin typeface="Times New Roman" pitchFamily="18" charset="0"/>
              </a:rPr>
              <a:t>Yetişkinlerin Eğitsel Özellikleri</a:t>
            </a:r>
            <a:endParaRPr lang="en-US" altLang="tr-TR" sz="2400" b="0" dirty="0" smtClean="0">
              <a:effectLst/>
              <a:latin typeface="Times New Roman" pitchFamily="18" charset="0"/>
            </a:endParaRP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2017713"/>
            <a:ext cx="8054975" cy="4579937"/>
          </a:xfrm>
        </p:spPr>
        <p:txBody>
          <a:bodyPr lIns="91440" tIns="45720"/>
          <a:lstStyle/>
          <a:p>
            <a:pPr eaLnBrk="1" hangingPunct="1">
              <a:lnSpc>
                <a:spcPct val="80000"/>
              </a:lnSpc>
            </a:pPr>
            <a:r>
              <a:rPr lang="tr-TR" altLang="tr-TR" sz="2400" b="1" smtClean="0">
                <a:latin typeface="Times New Roman" pitchFamily="18" charset="0"/>
              </a:rPr>
              <a:t>Yetişkinlerin öğrenimi</a:t>
            </a:r>
            <a:r>
              <a:rPr lang="tr-TR" altLang="tr-TR" sz="2400" smtClean="0">
                <a:latin typeface="Times New Roman" pitchFamily="18" charset="0"/>
              </a:rPr>
              <a:t>, </a:t>
            </a:r>
            <a:r>
              <a:rPr lang="tr-TR" altLang="tr-TR" sz="2400" b="1" smtClean="0">
                <a:latin typeface="Times New Roman" pitchFamily="18" charset="0"/>
              </a:rPr>
              <a:t>çocuklara</a:t>
            </a:r>
            <a:r>
              <a:rPr lang="tr-TR" altLang="tr-TR" sz="2400" smtClean="0">
                <a:latin typeface="Times New Roman" pitchFamily="18" charset="0"/>
              </a:rPr>
              <a:t> kıyasla </a:t>
            </a:r>
            <a:r>
              <a:rPr lang="tr-TR" altLang="tr-TR" sz="2400" b="1" smtClean="0">
                <a:latin typeface="Times New Roman" pitchFamily="18" charset="0"/>
              </a:rPr>
              <a:t>yavaş </a:t>
            </a:r>
            <a:r>
              <a:rPr lang="tr-TR" altLang="tr-TR" sz="2400" smtClean="0">
                <a:latin typeface="Times New Roman" pitchFamily="18" charset="0"/>
              </a:rPr>
              <a:t>olmakla birlikte; </a:t>
            </a:r>
            <a:r>
              <a:rPr lang="tr-TR" altLang="tr-TR" sz="2400" b="1" smtClean="0">
                <a:latin typeface="Times New Roman" pitchFamily="18" charset="0"/>
              </a:rPr>
              <a:t>öğrenme, muhakeme, süreklilik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güvenilirlik </a:t>
            </a:r>
            <a:r>
              <a:rPr lang="tr-TR" altLang="tr-TR" sz="2400" smtClean="0">
                <a:latin typeface="Times New Roman" pitchFamily="18" charset="0"/>
              </a:rPr>
              <a:t>yönünden </a:t>
            </a:r>
            <a:r>
              <a:rPr lang="tr-TR" altLang="tr-TR" sz="2400" b="1" smtClean="0">
                <a:latin typeface="Times New Roman" pitchFamily="18" charset="0"/>
              </a:rPr>
              <a:t>daha üstün</a:t>
            </a:r>
            <a:r>
              <a:rPr lang="tr-TR" altLang="tr-TR" sz="2400" smtClean="0">
                <a:latin typeface="Times New Roman" pitchFamily="18" charset="0"/>
              </a:rPr>
              <a:t>dür.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smtClean="0">
                <a:latin typeface="Times New Roman" pitchFamily="18" charset="0"/>
              </a:rPr>
              <a:t>Gerçek ihtiyaçlarına cevap verecek konuları</a:t>
            </a:r>
            <a:r>
              <a:rPr lang="tr-TR" altLang="tr-TR" sz="2400" smtClean="0">
                <a:latin typeface="Times New Roman" pitchFamily="18" charset="0"/>
              </a:rPr>
              <a:t> öğrenmeyi isterler.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smtClean="0">
                <a:latin typeface="Times New Roman" pitchFamily="18" charset="0"/>
              </a:rPr>
              <a:t>Kendi bilgi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becerilerini eğitimde kullanmayı isterler</a:t>
            </a:r>
            <a:r>
              <a:rPr lang="tr-TR" altLang="tr-TR" sz="240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smtClean="0">
                <a:latin typeface="Times New Roman" pitchFamily="18" charset="0"/>
              </a:rPr>
              <a:t>Yetişkinler </a:t>
            </a:r>
            <a:r>
              <a:rPr lang="tr-TR" altLang="tr-TR" sz="2400" b="1" smtClean="0">
                <a:latin typeface="Times New Roman" pitchFamily="18" charset="0"/>
              </a:rPr>
              <a:t>başarılı olduklarını hissetmeyi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arkadaşça muameleyi</a:t>
            </a:r>
            <a:r>
              <a:rPr lang="tr-TR" altLang="tr-TR" sz="2400" smtClean="0">
                <a:latin typeface="Times New Roman" pitchFamily="18" charset="0"/>
              </a:rPr>
              <a:t> isterler.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smtClean="0">
                <a:latin typeface="Times New Roman" pitchFamily="18" charset="0"/>
              </a:rPr>
              <a:t>Zamanları değerlidir</a:t>
            </a:r>
            <a:r>
              <a:rPr lang="tr-TR" altLang="tr-TR" sz="2400" smtClean="0">
                <a:latin typeface="Times New Roman" pitchFamily="18" charset="0"/>
              </a:rPr>
              <a:t>. </a:t>
            </a:r>
            <a:r>
              <a:rPr lang="tr-TR" altLang="tr-TR" sz="2400" b="1" smtClean="0">
                <a:latin typeface="Times New Roman" pitchFamily="18" charset="0"/>
              </a:rPr>
              <a:t>Boş zamanları baz alınır</a:t>
            </a:r>
            <a:r>
              <a:rPr lang="tr-TR" altLang="tr-TR" sz="240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smtClean="0">
                <a:latin typeface="Times New Roman" pitchFamily="18" charset="0"/>
              </a:rPr>
              <a:t>Öğrenmeye hazır olduklarında öğrenirler</a:t>
            </a:r>
            <a:r>
              <a:rPr lang="tr-TR" altLang="tr-TR" sz="240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5FE77F-2222-4F92-BB7F-0B6B424BAFA3}" type="slidenum">
              <a:rPr lang="tr-TR" altLang="tr-TR" sz="1200">
                <a:latin typeface="Verdana" pitchFamily="34" charset="0"/>
              </a:rPr>
              <a:pPr algn="r"/>
              <a:t>46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7088" y="1484313"/>
            <a:ext cx="7842250" cy="5524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Yetişkinlerin Eğitsel Özellikleri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060575"/>
            <a:ext cx="8039100" cy="2592388"/>
          </a:xfrm>
        </p:spPr>
        <p:txBody>
          <a:bodyPr lIns="91440" tIns="45720"/>
          <a:lstStyle/>
          <a:p>
            <a:pPr marL="533400" indent="-5334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tr-TR" altLang="tr-TR" sz="2400" b="1" smtClean="0">
                <a:latin typeface="Times New Roman" pitchFamily="18" charset="0"/>
              </a:rPr>
              <a:t>İçeriğin belirlenmesi</a:t>
            </a:r>
            <a:r>
              <a:rPr lang="tr-TR" altLang="tr-TR" sz="2400" smtClean="0">
                <a:latin typeface="Times New Roman" pitchFamily="18" charset="0"/>
              </a:rPr>
              <a:t>nde</a:t>
            </a:r>
            <a:r>
              <a:rPr lang="tr-TR" altLang="tr-TR" sz="2400" b="1" smtClean="0">
                <a:latin typeface="Times New Roman" pitchFamily="18" charset="0"/>
              </a:rPr>
              <a:t> yer almak</a:t>
            </a:r>
            <a:r>
              <a:rPr lang="tr-TR" altLang="tr-TR" sz="2400" smtClean="0">
                <a:latin typeface="Times New Roman" pitchFamily="18" charset="0"/>
              </a:rPr>
              <a:t> isterler.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tr-TR" altLang="tr-TR" sz="2400" b="1" smtClean="0">
                <a:latin typeface="Times New Roman" pitchFamily="18" charset="0"/>
              </a:rPr>
              <a:t>Kısa üniteleri tercih ederler</a:t>
            </a:r>
            <a:r>
              <a:rPr lang="tr-TR" altLang="tr-TR" sz="2400" smtClean="0">
                <a:latin typeface="Times New Roman" pitchFamily="18" charset="0"/>
              </a:rPr>
              <a:t>.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tr-TR" altLang="tr-TR" sz="2400" b="1" smtClean="0">
                <a:latin typeface="Times New Roman" pitchFamily="18" charset="0"/>
              </a:rPr>
              <a:t>Parça parça verilenleri hatırlamakta güçlük çekerler.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tr-TR" altLang="tr-TR" sz="2400" smtClean="0">
                <a:latin typeface="Times New Roman" pitchFamily="18" charset="0"/>
              </a:rPr>
              <a:t>Geniş </a:t>
            </a:r>
            <a:r>
              <a:rPr lang="tr-TR" altLang="tr-TR" sz="2400" b="1" smtClean="0">
                <a:latin typeface="Times New Roman" pitchFamily="18" charset="0"/>
              </a:rPr>
              <a:t>yaşam deneyimine</a:t>
            </a:r>
            <a:r>
              <a:rPr lang="tr-TR" altLang="tr-TR" sz="2400" smtClean="0">
                <a:latin typeface="Times New Roman" pitchFamily="18" charset="0"/>
              </a:rPr>
              <a:t> sahiptirler ve bunlara </a:t>
            </a:r>
            <a:r>
              <a:rPr lang="tr-TR" altLang="tr-TR" sz="2400" b="1" smtClean="0">
                <a:latin typeface="Times New Roman" pitchFamily="18" charset="0"/>
              </a:rPr>
              <a:t>eğitimde yer verilmesi</a:t>
            </a:r>
            <a:r>
              <a:rPr lang="tr-TR" altLang="tr-TR" sz="2400" smtClean="0">
                <a:latin typeface="Times New Roman" pitchFamily="18" charset="0"/>
              </a:rPr>
              <a:t>ni isterler.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tr-TR" altLang="tr-TR" sz="2400" b="1" smtClean="0">
                <a:latin typeface="Times New Roman" pitchFamily="18" charset="0"/>
              </a:rPr>
              <a:t>Anlamsız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yararsız </a:t>
            </a:r>
            <a:r>
              <a:rPr lang="tr-TR" altLang="tr-TR" sz="2400" smtClean="0">
                <a:latin typeface="Times New Roman" pitchFamily="18" charset="0"/>
              </a:rPr>
              <a:t>buldukları </a:t>
            </a:r>
            <a:r>
              <a:rPr lang="tr-TR" altLang="tr-TR" sz="2400" b="1" smtClean="0">
                <a:latin typeface="Times New Roman" pitchFamily="18" charset="0"/>
              </a:rPr>
              <a:t>konuları öğrenmek istemezler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tr-TR" altLang="tr-TR" sz="2400" b="1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tr-TR" altLang="tr-TR" sz="4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39DF39-6CBB-4EE5-AA0F-7473ADB050E4}" type="slidenum">
              <a:rPr lang="tr-TR" altLang="tr-TR" sz="1200">
                <a:latin typeface="Verdana" pitchFamily="34" charset="0"/>
              </a:rPr>
              <a:pPr algn="r"/>
              <a:t>47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60438" y="1412875"/>
            <a:ext cx="8183562" cy="6032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Yetişkinlerin Eğitsel Özellikleri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916113"/>
            <a:ext cx="7772400" cy="3711575"/>
          </a:xfrm>
        </p:spPr>
        <p:txBody>
          <a:bodyPr lIns="91440" tIns="45720"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tr-TR" altLang="tr-TR" sz="36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</a:pPr>
            <a:r>
              <a:rPr lang="tr-TR" altLang="tr-TR" sz="2400" b="1" smtClean="0">
                <a:latin typeface="Times New Roman" pitchFamily="18" charset="0"/>
              </a:rPr>
              <a:t>Yaş, özgeçmiş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zihinsel kapasite</a:t>
            </a:r>
            <a:r>
              <a:rPr lang="tr-TR" altLang="tr-TR" sz="2400" smtClean="0">
                <a:latin typeface="Times New Roman" pitchFamily="18" charset="0"/>
              </a:rPr>
              <a:t> yönünden </a:t>
            </a:r>
            <a:r>
              <a:rPr lang="tr-TR" altLang="tr-TR" sz="2400" b="1" smtClean="0">
                <a:latin typeface="Times New Roman" pitchFamily="18" charset="0"/>
              </a:rPr>
              <a:t>farklı </a:t>
            </a:r>
            <a:r>
              <a:rPr lang="tr-TR" altLang="tr-TR" sz="2400" smtClean="0">
                <a:latin typeface="Times New Roman" pitchFamily="18" charset="0"/>
              </a:rPr>
              <a:t>olduklarından, </a:t>
            </a:r>
            <a:r>
              <a:rPr lang="tr-TR" altLang="tr-TR" sz="2400" b="1" smtClean="0">
                <a:latin typeface="Times New Roman" pitchFamily="18" charset="0"/>
              </a:rPr>
              <a:t>öğrenme şekilleri ve süreleri</a:t>
            </a:r>
            <a:r>
              <a:rPr lang="tr-TR" altLang="tr-TR" sz="2400" smtClean="0">
                <a:latin typeface="Times New Roman" pitchFamily="18" charset="0"/>
              </a:rPr>
              <a:t> </a:t>
            </a:r>
            <a:r>
              <a:rPr lang="tr-TR" altLang="tr-TR" sz="2400" b="1" smtClean="0">
                <a:latin typeface="Times New Roman" pitchFamily="18" charset="0"/>
              </a:rPr>
              <a:t>farklı</a:t>
            </a:r>
            <a:r>
              <a:rPr lang="tr-TR" altLang="tr-TR" sz="2400" smtClean="0">
                <a:latin typeface="Times New Roman" pitchFamily="18" charset="0"/>
              </a:rPr>
              <a:t>dır.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</a:pPr>
            <a:r>
              <a:rPr lang="tr-TR" altLang="tr-TR" sz="2400" smtClean="0">
                <a:latin typeface="Times New Roman" pitchFamily="18" charset="0"/>
              </a:rPr>
              <a:t>Eğitimde </a:t>
            </a:r>
            <a:r>
              <a:rPr lang="tr-TR" altLang="tr-TR" sz="2400" b="1" smtClean="0">
                <a:latin typeface="Times New Roman" pitchFamily="18" charset="0"/>
              </a:rPr>
              <a:t>rahat bir çevre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dinamik bir atmosferden hoşlanırlar</a:t>
            </a:r>
            <a:r>
              <a:rPr lang="tr-TR" altLang="tr-TR" sz="2400" smtClean="0"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</a:pPr>
            <a:r>
              <a:rPr lang="tr-TR" altLang="tr-TR" sz="2400" b="1" smtClean="0">
                <a:latin typeface="Times New Roman" pitchFamily="18" charset="0"/>
              </a:rPr>
              <a:t>Başkaları önünde bir davranış göstermeleri istendiğinde</a:t>
            </a:r>
            <a:r>
              <a:rPr lang="tr-TR" altLang="tr-TR" sz="2400" smtClean="0">
                <a:latin typeface="Times New Roman" pitchFamily="18" charset="0"/>
              </a:rPr>
              <a:t>, </a:t>
            </a:r>
            <a:r>
              <a:rPr lang="tr-TR" altLang="tr-TR" sz="2400" b="1" smtClean="0">
                <a:latin typeface="Times New Roman" pitchFamily="18" charset="0"/>
              </a:rPr>
              <a:t>öz saygıları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egoları zedelenir</a:t>
            </a:r>
            <a:r>
              <a:rPr lang="tr-TR" altLang="tr-TR" sz="2400" smtClean="0">
                <a:latin typeface="Times New Roman" pitchFamily="18" charset="0"/>
              </a:rPr>
              <a:t> </a:t>
            </a:r>
            <a:r>
              <a:rPr lang="tr-TR" altLang="tr-TR" sz="2400" b="1" smtClean="0">
                <a:latin typeface="Times New Roman" pitchFamily="18" charset="0"/>
              </a:rPr>
              <a:t>korkusuyla</a:t>
            </a:r>
            <a:r>
              <a:rPr lang="tr-TR" altLang="tr-TR" sz="2400" smtClean="0">
                <a:latin typeface="Times New Roman" pitchFamily="18" charset="0"/>
              </a:rPr>
              <a:t> her an </a:t>
            </a:r>
            <a:r>
              <a:rPr lang="tr-TR" altLang="tr-TR" sz="2400" b="1" smtClean="0">
                <a:latin typeface="Times New Roman" pitchFamily="18" charset="0"/>
              </a:rPr>
              <a:t>tetiktedirler.</a:t>
            </a:r>
            <a:endParaRPr lang="tr-TR" altLang="tr-TR" sz="20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003A81-8842-4771-92F4-99C351808B98}" type="slidenum">
              <a:rPr lang="tr-TR" altLang="tr-TR" sz="1200">
                <a:latin typeface="Verdana" pitchFamily="34" charset="0"/>
              </a:rPr>
              <a:pPr algn="r"/>
              <a:t>48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908050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Yetişkinlerin Eğitsel Özellikleri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989138"/>
            <a:ext cx="8199438" cy="4506912"/>
          </a:xfrm>
        </p:spPr>
        <p:txBody>
          <a:bodyPr lIns="91440" tIns="45720"/>
          <a:lstStyle/>
          <a:p>
            <a:pPr marL="609600" indent="-609600" eaLnBrk="1" hangingPunct="1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tr-TR" altLang="tr-TR" sz="2000" smtClean="0">
                <a:latin typeface="Times New Roman" pitchFamily="18" charset="0"/>
              </a:rPr>
              <a:t>Yetişkin öğrencilerin </a:t>
            </a:r>
            <a:r>
              <a:rPr lang="tr-TR" altLang="tr-TR" sz="2000" b="1" smtClean="0">
                <a:latin typeface="Times New Roman" pitchFamily="18" charset="0"/>
              </a:rPr>
              <a:t>aktif katılımlarını sağlamak</a:t>
            </a:r>
            <a:r>
              <a:rPr lang="tr-TR" altLang="tr-TR" sz="2000" smtClean="0">
                <a:latin typeface="Times New Roman" pitchFamily="18" charset="0"/>
              </a:rPr>
              <a:t> için, </a:t>
            </a:r>
            <a:r>
              <a:rPr lang="tr-TR" altLang="tr-TR" sz="2000" b="1" smtClean="0">
                <a:latin typeface="Times New Roman" pitchFamily="18" charset="0"/>
              </a:rPr>
              <a:t>yeni bilgilerle eski bilgileri kaynaştırılmalı</a:t>
            </a:r>
            <a:r>
              <a:rPr lang="tr-TR" altLang="tr-TR" sz="2000" smtClean="0">
                <a:latin typeface="Times New Roman" pitchFamily="18" charset="0"/>
              </a:rPr>
              <a:t>dır.</a:t>
            </a:r>
          </a:p>
          <a:p>
            <a:pPr marL="609600" indent="-609600" eaLnBrk="1" hangingPunct="1">
              <a:buClr>
                <a:schemeClr val="tx2"/>
              </a:buClr>
              <a:buSzPct val="70000"/>
            </a:pPr>
            <a:r>
              <a:rPr lang="tr-TR" altLang="tr-TR" sz="2000" smtClean="0">
                <a:latin typeface="Times New Roman" pitchFamily="18" charset="0"/>
              </a:rPr>
              <a:t>Eğitici </a:t>
            </a:r>
            <a:r>
              <a:rPr lang="tr-TR" altLang="tr-TR" sz="2000" b="1" smtClean="0">
                <a:latin typeface="Times New Roman" pitchFamily="18" charset="0"/>
              </a:rPr>
              <a:t>farklı görüş</a:t>
            </a:r>
            <a:r>
              <a:rPr lang="tr-TR" altLang="tr-TR" sz="2000" smtClean="0">
                <a:latin typeface="Times New Roman" pitchFamily="18" charset="0"/>
              </a:rPr>
              <a:t> ve </a:t>
            </a:r>
            <a:r>
              <a:rPr lang="tr-TR" altLang="tr-TR" sz="2000" b="1" smtClean="0">
                <a:latin typeface="Times New Roman" pitchFamily="18" charset="0"/>
              </a:rPr>
              <a:t>fikirlere yer vermeli</a:t>
            </a:r>
            <a:r>
              <a:rPr lang="tr-TR" altLang="tr-TR" sz="2000" smtClean="0">
                <a:latin typeface="Times New Roman" pitchFamily="18" charset="0"/>
              </a:rPr>
              <a:t> ve bunlar </a:t>
            </a:r>
            <a:r>
              <a:rPr lang="tr-TR" altLang="tr-TR" sz="2000" b="1" smtClean="0">
                <a:latin typeface="Times New Roman" pitchFamily="18" charset="0"/>
              </a:rPr>
              <a:t>arasında bağ kurmalı</a:t>
            </a:r>
            <a:r>
              <a:rPr lang="tr-TR" altLang="tr-TR" sz="2000" smtClean="0">
                <a:latin typeface="Times New Roman" pitchFamily="18" charset="0"/>
              </a:rPr>
              <a:t>dır.</a:t>
            </a:r>
          </a:p>
          <a:p>
            <a:pPr marL="609600" indent="-609600" eaLnBrk="1" hangingPunct="1">
              <a:buClr>
                <a:schemeClr val="tx2"/>
              </a:buClr>
              <a:buSzPct val="70000"/>
            </a:pPr>
            <a:r>
              <a:rPr lang="tr-TR" altLang="tr-TR" sz="2000" b="1" smtClean="0">
                <a:latin typeface="Times New Roman" pitchFamily="18" charset="0"/>
              </a:rPr>
              <a:t>Eski bilgilerine ters düşen, yeni bilgileri daha yavaş kazanırlar.</a:t>
            </a:r>
          </a:p>
          <a:p>
            <a:pPr marL="609600" indent="-609600" eaLnBrk="1" hangingPunct="1">
              <a:buClr>
                <a:schemeClr val="tx2"/>
              </a:buClr>
              <a:buSzPct val="70000"/>
            </a:pPr>
            <a:r>
              <a:rPr lang="tr-TR" altLang="tr-TR" sz="2000" b="1" smtClean="0">
                <a:latin typeface="Times New Roman" pitchFamily="18" charset="0"/>
              </a:rPr>
              <a:t>Hızlı-karmaşık</a:t>
            </a:r>
            <a:r>
              <a:rPr lang="tr-TR" altLang="tr-TR" sz="2000" smtClean="0">
                <a:latin typeface="Times New Roman" pitchFamily="18" charset="0"/>
              </a:rPr>
              <a:t> olan </a:t>
            </a:r>
            <a:r>
              <a:rPr lang="tr-TR" altLang="tr-TR" sz="2000" b="1" smtClean="0">
                <a:latin typeface="Times New Roman" pitchFamily="18" charset="0"/>
              </a:rPr>
              <a:t>öğrenme faaliyetleri</a:t>
            </a:r>
            <a:r>
              <a:rPr lang="tr-TR" altLang="tr-TR" sz="2000" smtClean="0">
                <a:latin typeface="Times New Roman" pitchFamily="18" charset="0"/>
              </a:rPr>
              <a:t>, yetişkinlerin </a:t>
            </a:r>
            <a:r>
              <a:rPr lang="tr-TR" altLang="tr-TR" sz="2000" b="1" smtClean="0">
                <a:latin typeface="Times New Roman" pitchFamily="18" charset="0"/>
              </a:rPr>
              <a:t>öğrenimini yavaşlatır</a:t>
            </a:r>
            <a:r>
              <a:rPr lang="tr-TR" altLang="tr-TR" sz="2000" smtClean="0"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buClr>
                <a:schemeClr val="tx2"/>
              </a:buClr>
              <a:buSzPct val="70000"/>
            </a:pPr>
            <a:r>
              <a:rPr lang="tr-TR" altLang="tr-TR" sz="2000" b="1" smtClean="0">
                <a:latin typeface="Times New Roman" pitchFamily="18" charset="0"/>
              </a:rPr>
              <a:t>Eğiticilerin,</a:t>
            </a:r>
            <a:r>
              <a:rPr lang="tr-TR" altLang="tr-TR" sz="2000" smtClean="0">
                <a:latin typeface="Times New Roman" pitchFamily="18" charset="0"/>
              </a:rPr>
              <a:t> eğitime gelen </a:t>
            </a:r>
            <a:r>
              <a:rPr lang="tr-TR" altLang="tr-TR" sz="2000" b="1" smtClean="0">
                <a:latin typeface="Times New Roman" pitchFamily="18" charset="0"/>
              </a:rPr>
              <a:t>bireylerin öğrenme güçlüklerini göz önünde tutarak, eğitim vermesini beklerler</a:t>
            </a:r>
            <a:r>
              <a:rPr lang="tr-TR" altLang="tr-TR" sz="200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4F47FB-74B5-459D-8BF9-8396FB8448B4}" type="slidenum">
              <a:rPr lang="tr-TR" altLang="tr-TR" sz="1200">
                <a:latin typeface="Verdana" pitchFamily="34" charset="0"/>
              </a:rPr>
              <a:pPr algn="r"/>
              <a:t>49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0113" y="1052513"/>
            <a:ext cx="8243887" cy="6238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Dikkat Edilecek Noktalar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44675"/>
            <a:ext cx="8569325" cy="4752975"/>
          </a:xfrm>
        </p:spPr>
        <p:txBody>
          <a:bodyPr lIns="91440" tIns="45720"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altLang="tr-TR" sz="2400" b="1" u="sng" dirty="0" smtClean="0">
                <a:latin typeface="Times New Roman" pitchFamily="18" charset="0"/>
              </a:rPr>
              <a:t>İlk İzlenim:</a:t>
            </a:r>
            <a:r>
              <a:rPr lang="tr-TR" altLang="tr-TR" sz="2400" b="1" dirty="0" smtClean="0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tr-TR" altLang="tr-TR" sz="2400" dirty="0" smtClean="0">
                <a:latin typeface="Times New Roman" pitchFamily="18" charset="0"/>
              </a:rPr>
              <a:t>Eğitimin </a:t>
            </a:r>
            <a:r>
              <a:rPr lang="tr-TR" altLang="tr-TR" sz="2400" b="1" dirty="0" smtClean="0">
                <a:latin typeface="Times New Roman" pitchFamily="18" charset="0"/>
              </a:rPr>
              <a:t>ilk birkaç gün</a:t>
            </a:r>
            <a:r>
              <a:rPr lang="tr-TR" altLang="tr-TR" sz="2400" dirty="0" smtClean="0">
                <a:latin typeface="Times New Roman" pitchFamily="18" charset="0"/>
              </a:rPr>
              <a:t>ünde, </a:t>
            </a:r>
            <a:r>
              <a:rPr lang="tr-TR" altLang="tr-TR" sz="2400" b="1" dirty="0" smtClean="0">
                <a:latin typeface="Times New Roman" pitchFamily="18" charset="0"/>
              </a:rPr>
              <a:t>katılanların eğitimler hakkında</a:t>
            </a:r>
            <a:r>
              <a:rPr lang="tr-TR" altLang="tr-TR" sz="2400" dirty="0" smtClean="0">
                <a:latin typeface="Times New Roman" pitchFamily="18" charset="0"/>
              </a:rPr>
              <a:t> geliştirdikleri </a:t>
            </a:r>
            <a:r>
              <a:rPr lang="tr-TR" altLang="tr-TR" sz="2400" b="1" dirty="0" smtClean="0">
                <a:latin typeface="Times New Roman" pitchFamily="18" charset="0"/>
              </a:rPr>
              <a:t>izlenim</a:t>
            </a:r>
            <a:r>
              <a:rPr lang="tr-TR" altLang="tr-TR" sz="2400" dirty="0" smtClean="0">
                <a:latin typeface="Times New Roman" pitchFamily="18" charset="0"/>
              </a:rPr>
              <a:t> </a:t>
            </a:r>
            <a:r>
              <a:rPr lang="tr-TR" altLang="tr-TR" sz="2400" b="1" dirty="0" smtClean="0">
                <a:latin typeface="Times New Roman" pitchFamily="18" charset="0"/>
              </a:rPr>
              <a:t>çok önemli</a:t>
            </a:r>
            <a:r>
              <a:rPr lang="tr-TR" altLang="tr-TR" sz="2400" dirty="0" smtClean="0">
                <a:latin typeface="Times New Roman" pitchFamily="18" charset="0"/>
              </a:rPr>
              <a:t>dir. İlk izlenim</a:t>
            </a:r>
            <a:r>
              <a:rPr lang="tr-TR" altLang="tr-TR" sz="2400" b="1" dirty="0" smtClean="0">
                <a:latin typeface="Times New Roman" pitchFamily="18" charset="0"/>
              </a:rPr>
              <a:t> olumsuzsa, </a:t>
            </a:r>
            <a:r>
              <a:rPr lang="tr-TR" altLang="tr-TR" sz="2400" dirty="0" smtClean="0">
                <a:latin typeface="Times New Roman" pitchFamily="18" charset="0"/>
              </a:rPr>
              <a:t>bunu </a:t>
            </a:r>
            <a:r>
              <a:rPr lang="tr-TR" altLang="tr-TR" sz="2400" b="1" dirty="0" smtClean="0">
                <a:latin typeface="Times New Roman" pitchFamily="18" charset="0"/>
              </a:rPr>
              <a:t>değiştirmek çok güç</a:t>
            </a:r>
            <a:r>
              <a:rPr lang="tr-TR" altLang="tr-TR" sz="2400" dirty="0" smtClean="0">
                <a:latin typeface="Times New Roman" pitchFamily="18" charset="0"/>
              </a:rPr>
              <a:t>tür.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tr-TR" altLang="tr-TR" sz="2400" dirty="0" smtClean="0">
                <a:latin typeface="Times New Roman" pitchFamily="18" charset="0"/>
              </a:rPr>
              <a:t>Bir </a:t>
            </a:r>
            <a:r>
              <a:rPr lang="tr-TR" altLang="tr-TR" sz="2400" b="1" dirty="0" smtClean="0">
                <a:latin typeface="Times New Roman" pitchFamily="18" charset="0"/>
              </a:rPr>
              <a:t>kursun</a:t>
            </a:r>
            <a:r>
              <a:rPr lang="tr-TR" altLang="tr-TR" sz="2400" dirty="0" smtClean="0">
                <a:latin typeface="Times New Roman" pitchFamily="18" charset="0"/>
              </a:rPr>
              <a:t> başından </a:t>
            </a:r>
            <a:r>
              <a:rPr lang="tr-TR" altLang="tr-TR" sz="2400" b="1" dirty="0" smtClean="0">
                <a:latin typeface="Times New Roman" pitchFamily="18" charset="0"/>
              </a:rPr>
              <a:t>iyi planlanmamış</a:t>
            </a:r>
            <a:r>
              <a:rPr lang="tr-TR" altLang="tr-TR" sz="2400" dirty="0" smtClean="0">
                <a:latin typeface="Times New Roman" pitchFamily="18" charset="0"/>
              </a:rPr>
              <a:t> olmasından kaynaklanan </a:t>
            </a:r>
            <a:r>
              <a:rPr lang="tr-TR" altLang="tr-TR" sz="2400" b="1" dirty="0" smtClean="0">
                <a:latin typeface="Times New Roman" pitchFamily="18" charset="0"/>
              </a:rPr>
              <a:t>karışıklıklar</a:t>
            </a:r>
            <a:r>
              <a:rPr lang="tr-TR" altLang="tr-TR" sz="2400" dirty="0" smtClean="0">
                <a:latin typeface="Times New Roman" pitchFamily="18" charset="0"/>
              </a:rPr>
              <a:t>, kurs hakkında olumsuz bir izlenim bırakabilir, yetişkinlerin </a:t>
            </a:r>
            <a:r>
              <a:rPr lang="tr-TR" altLang="tr-TR" sz="2400" b="1" dirty="0" smtClean="0">
                <a:latin typeface="Times New Roman" pitchFamily="18" charset="0"/>
              </a:rPr>
              <a:t>kursa karşı tutumlarını, ilgilerini</a:t>
            </a:r>
            <a:r>
              <a:rPr lang="tr-TR" altLang="tr-TR" sz="2400" dirty="0" smtClean="0">
                <a:latin typeface="Times New Roman" pitchFamily="18" charset="0"/>
              </a:rPr>
              <a:t> ve </a:t>
            </a:r>
            <a:r>
              <a:rPr lang="tr-TR" altLang="tr-TR" sz="2400" b="1" dirty="0" smtClean="0">
                <a:latin typeface="Times New Roman" pitchFamily="18" charset="0"/>
              </a:rPr>
              <a:t>başarılarını etkileyebilir</a:t>
            </a:r>
            <a:r>
              <a:rPr lang="tr-TR" altLang="tr-TR" sz="2400" dirty="0" smtClean="0">
                <a:latin typeface="Times New Roman" pitchFamily="18" charset="0"/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tr-TR" altLang="tr-TR" sz="2400" b="1" dirty="0" smtClean="0">
                <a:latin typeface="Times New Roman" pitchFamily="18" charset="0"/>
              </a:rPr>
              <a:t>İlk izlenimin olumlu olmasına</a:t>
            </a:r>
            <a:r>
              <a:rPr lang="tr-TR" altLang="tr-TR" sz="2400" dirty="0" smtClean="0">
                <a:latin typeface="Times New Roman" pitchFamily="18" charset="0"/>
              </a:rPr>
              <a:t> </a:t>
            </a:r>
            <a:r>
              <a:rPr lang="tr-TR" altLang="tr-TR" sz="2400" b="1" dirty="0" smtClean="0">
                <a:latin typeface="Times New Roman" pitchFamily="18" charset="0"/>
              </a:rPr>
              <a:t>özen gösterilmeli</a:t>
            </a:r>
            <a:r>
              <a:rPr lang="tr-TR" altLang="tr-TR" sz="2400" dirty="0" smtClean="0">
                <a:latin typeface="Times New Roman" pitchFamily="18" charset="0"/>
              </a:rPr>
              <a:t>dir.</a:t>
            </a:r>
            <a:endParaRPr lang="tr-TR" altLang="tr-TR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>
                <a:latin typeface="Times New Roman" pitchFamily="18" charset="0"/>
                <a:cs typeface="Arial" charset="0"/>
              </a:rPr>
              <a:t>Zihinsel ve bedensel gelişimini tamamlamış </a:t>
            </a:r>
          </a:p>
          <a:p>
            <a:pPr eaLnBrk="1" hangingPunct="1"/>
            <a:endParaRPr lang="tr-TR" altLang="tr-TR" b="1" dirty="0" smtClean="0"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tr-TR" altLang="tr-TR" b="1" dirty="0" smtClean="0">
                <a:latin typeface="Times New Roman" pitchFamily="18" charset="0"/>
                <a:cs typeface="Arial" charset="0"/>
              </a:rPr>
              <a:t>Psikolojik olgunluğa ulaşmış, </a:t>
            </a:r>
          </a:p>
          <a:p>
            <a:pPr eaLnBrk="1" hangingPunct="1"/>
            <a:endParaRPr lang="tr-TR" altLang="tr-TR" b="1" dirty="0" smtClean="0"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tr-TR" altLang="tr-TR" b="1" dirty="0" smtClean="0">
                <a:latin typeface="Times New Roman" pitchFamily="18" charset="0"/>
                <a:cs typeface="Arial" charset="0"/>
              </a:rPr>
              <a:t>Ekonomik bağımsızlığını kazanmış ve </a:t>
            </a:r>
          </a:p>
          <a:p>
            <a:pPr eaLnBrk="1" hangingPunct="1"/>
            <a:endParaRPr lang="tr-TR" altLang="tr-TR" b="1" dirty="0" smtClean="0"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tr-TR" altLang="tr-TR" b="1" dirty="0" smtClean="0">
                <a:latin typeface="Times New Roman" pitchFamily="18" charset="0"/>
                <a:cs typeface="Arial" charset="0"/>
              </a:rPr>
              <a:t>Toplumda bir sorumluluk üstlenen kişi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Yetişkin olarak kabul edilir.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003515-41B5-463E-AFB1-6E7067DF5BEA}" type="slidenum">
              <a:rPr lang="tr-TR" altLang="tr-TR" sz="1200">
                <a:latin typeface="Verdana" pitchFamily="34" charset="0"/>
              </a:rPr>
              <a:pPr algn="r"/>
              <a:t>50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05038"/>
            <a:ext cx="8631238" cy="4392612"/>
          </a:xfrm>
        </p:spPr>
        <p:txBody>
          <a:bodyPr lIns="91440" tIns="45720"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r-TR" altLang="tr-TR" sz="2400" b="1" u="sng" smtClean="0">
                <a:latin typeface="Times New Roman" pitchFamily="18" charset="0"/>
              </a:rPr>
              <a:t>İlgi: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tr-TR" altLang="tr-TR" sz="2400" smtClean="0">
                <a:latin typeface="Times New Roman" pitchFamily="18" charset="0"/>
              </a:rPr>
              <a:t>İnsanlar kendilerine </a:t>
            </a:r>
            <a:r>
              <a:rPr lang="tr-TR" altLang="tr-TR" sz="2400" b="1" smtClean="0">
                <a:latin typeface="Times New Roman" pitchFamily="18" charset="0"/>
              </a:rPr>
              <a:t>hoşnutluk veren, doyum sağlayan, sorunlarına cevap olan</a:t>
            </a:r>
            <a:r>
              <a:rPr lang="tr-TR" altLang="tr-TR" sz="2400" smtClean="0">
                <a:latin typeface="Times New Roman" pitchFamily="18" charset="0"/>
              </a:rPr>
              <a:t>, </a:t>
            </a:r>
            <a:r>
              <a:rPr lang="tr-TR" altLang="tr-TR" sz="2400" b="1" smtClean="0">
                <a:latin typeface="Times New Roman" pitchFamily="18" charset="0"/>
              </a:rPr>
              <a:t>gereksinimlerini karşılayan</a:t>
            </a:r>
            <a:r>
              <a:rPr lang="tr-TR" altLang="tr-TR" sz="2400" smtClean="0">
                <a:latin typeface="Times New Roman" pitchFamily="18" charset="0"/>
              </a:rPr>
              <a:t> </a:t>
            </a:r>
            <a:r>
              <a:rPr lang="tr-TR" altLang="tr-TR" sz="2400" b="1" smtClean="0">
                <a:latin typeface="Times New Roman" pitchFamily="18" charset="0"/>
              </a:rPr>
              <a:t>konulara</a:t>
            </a:r>
            <a:r>
              <a:rPr lang="tr-TR" altLang="tr-TR" sz="2400" smtClean="0">
                <a:latin typeface="Times New Roman" pitchFamily="18" charset="0"/>
              </a:rPr>
              <a:t> ilgi gösterirler, </a:t>
            </a:r>
            <a:r>
              <a:rPr lang="tr-TR" altLang="tr-TR" sz="2400" b="1" smtClean="0">
                <a:latin typeface="Times New Roman" pitchFamily="18" charset="0"/>
              </a:rPr>
              <a:t>geçmiş öğrenmelerine ters düşen</a:t>
            </a:r>
            <a:r>
              <a:rPr lang="tr-TR" altLang="tr-TR" sz="2400" smtClean="0">
                <a:latin typeface="Times New Roman" pitchFamily="18" charset="0"/>
              </a:rPr>
              <a:t> konuları da </a:t>
            </a:r>
            <a:r>
              <a:rPr lang="tr-TR" altLang="tr-TR" sz="2400" b="1" smtClean="0">
                <a:latin typeface="Times New Roman" pitchFamily="18" charset="0"/>
              </a:rPr>
              <a:t>reddederler</a:t>
            </a:r>
            <a:r>
              <a:rPr lang="tr-TR" altLang="tr-TR" sz="2400" smtClean="0">
                <a:latin typeface="Times New Roman" pitchFamily="18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altLang="tr-TR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altLang="tr-TR" sz="2400" smtClean="0">
                <a:latin typeface="Times New Roman" pitchFamily="18" charset="0"/>
              </a:rPr>
              <a:t>Yetişkinin ilgi duyması için </a:t>
            </a:r>
            <a:r>
              <a:rPr lang="tr-TR" altLang="tr-TR" sz="2400" b="1" smtClean="0">
                <a:latin typeface="Times New Roman" pitchFamily="18" charset="0"/>
              </a:rPr>
              <a:t>eğitimin onların gerçek ihtiyaçlarına dayanması</a:t>
            </a:r>
            <a:r>
              <a:rPr lang="tr-TR" altLang="tr-TR" sz="2400" smtClean="0">
                <a:latin typeface="Times New Roman" pitchFamily="18" charset="0"/>
              </a:rPr>
              <a:t> gerekir. Çeşitli yöntemlerle </a:t>
            </a:r>
            <a:r>
              <a:rPr lang="tr-TR" altLang="tr-TR" sz="2400" b="1" smtClean="0">
                <a:latin typeface="Times New Roman" pitchFamily="18" charset="0"/>
              </a:rPr>
              <a:t>ihtiyaçların belirlenmesi</a:t>
            </a:r>
            <a:r>
              <a:rPr lang="tr-TR" altLang="tr-TR" sz="2400" smtClean="0">
                <a:latin typeface="Times New Roman" pitchFamily="18" charset="0"/>
              </a:rPr>
              <a:t> gerekmektedir.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altLang="tr-TR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altLang="tr-TR" sz="2400" smtClean="0">
                <a:latin typeface="Times New Roman" pitchFamily="18" charset="0"/>
              </a:rPr>
              <a:t>Konu </a:t>
            </a:r>
            <a:r>
              <a:rPr lang="tr-TR" altLang="tr-TR" sz="2400" b="1" smtClean="0">
                <a:latin typeface="Times New Roman" pitchFamily="18" charset="0"/>
              </a:rPr>
              <a:t>ilgi alanlarına giriyorsa motivasyonları artar</a:t>
            </a:r>
            <a:r>
              <a:rPr lang="tr-TR" altLang="tr-TR" sz="2400" smtClean="0">
                <a:latin typeface="Times New Roman" pitchFamily="18" charset="0"/>
              </a:rPr>
              <a:t>.</a:t>
            </a:r>
            <a:endParaRPr lang="tr-TR" altLang="tr-TR" sz="1800" smtClean="0">
              <a:latin typeface="Times New Roman" pitchFamily="18" charset="0"/>
            </a:endParaRPr>
          </a:p>
        </p:txBody>
      </p:sp>
      <p:sp>
        <p:nvSpPr>
          <p:cNvPr id="13926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7088" y="1052513"/>
            <a:ext cx="8316912" cy="6238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Dikkat Edilecek Noktalar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7C86C0-97CB-4B2C-BACF-57ADA1A43838}" type="slidenum">
              <a:rPr lang="tr-TR" altLang="tr-TR" sz="1200">
                <a:latin typeface="Verdana" pitchFamily="34" charset="0"/>
              </a:rPr>
              <a:pPr algn="r"/>
              <a:t>51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0113" y="908050"/>
            <a:ext cx="8243887" cy="7683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Dikkat Edilecek Noktalar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3600"/>
            <a:ext cx="8559800" cy="3998913"/>
          </a:xfrm>
        </p:spPr>
        <p:txBody>
          <a:bodyPr lIns="91440" tIns="45720"/>
          <a:lstStyle/>
          <a:p>
            <a:pPr marL="609600" indent="-609600" eaLnBrk="1" hangingPunct="1">
              <a:buFontTx/>
              <a:buNone/>
            </a:pPr>
            <a:r>
              <a:rPr lang="tr-TR" altLang="tr-TR" b="1" u="sng" smtClean="0">
                <a:latin typeface="Times New Roman" pitchFamily="18" charset="0"/>
              </a:rPr>
              <a:t>Tekrar ve Pekiştirme: </a:t>
            </a:r>
          </a:p>
          <a:p>
            <a:pPr marL="609600" indent="-609600" eaLnBrk="1" hangingPunct="1"/>
            <a:r>
              <a:rPr lang="tr-TR" altLang="tr-TR" b="1" smtClean="0">
                <a:latin typeface="Times New Roman" pitchFamily="18" charset="0"/>
              </a:rPr>
              <a:t>Tekrar </a:t>
            </a:r>
            <a:r>
              <a:rPr lang="tr-TR" altLang="tr-TR" smtClean="0">
                <a:latin typeface="Times New Roman" pitchFamily="18" charset="0"/>
              </a:rPr>
              <a:t>yolu ile </a:t>
            </a:r>
            <a:r>
              <a:rPr lang="tr-TR" altLang="tr-TR" b="1" smtClean="0">
                <a:latin typeface="Times New Roman" pitchFamily="18" charset="0"/>
              </a:rPr>
              <a:t>pekiştirme</a:t>
            </a:r>
            <a:r>
              <a:rPr lang="tr-TR" altLang="tr-TR" smtClean="0">
                <a:latin typeface="Times New Roman" pitchFamily="18" charset="0"/>
              </a:rPr>
              <a:t>, </a:t>
            </a:r>
            <a:r>
              <a:rPr lang="tr-TR" altLang="tr-TR" b="1" smtClean="0">
                <a:latin typeface="Times New Roman" pitchFamily="18" charset="0"/>
              </a:rPr>
              <a:t>öğrenmenin kalıcılığını</a:t>
            </a:r>
            <a:r>
              <a:rPr lang="tr-TR" altLang="tr-TR" smtClean="0">
                <a:latin typeface="Times New Roman" pitchFamily="18" charset="0"/>
              </a:rPr>
              <a:t> sağlar. </a:t>
            </a:r>
          </a:p>
          <a:p>
            <a:pPr marL="609600" indent="-609600" eaLnBrk="1" hangingPunct="1"/>
            <a:r>
              <a:rPr lang="tr-TR" altLang="tr-TR" smtClean="0">
                <a:latin typeface="Times New Roman" pitchFamily="18" charset="0"/>
              </a:rPr>
              <a:t>Ancak </a:t>
            </a:r>
            <a:r>
              <a:rPr lang="tr-TR" altLang="tr-TR" b="1" smtClean="0">
                <a:latin typeface="Times New Roman" pitchFamily="18" charset="0"/>
              </a:rPr>
              <a:t>tekrarın dozunun iyi ayarlanması</a:t>
            </a:r>
            <a:r>
              <a:rPr lang="tr-TR" altLang="tr-TR" smtClean="0">
                <a:latin typeface="Times New Roman" pitchFamily="18" charset="0"/>
              </a:rPr>
              <a:t> gerekir. </a:t>
            </a:r>
          </a:p>
          <a:p>
            <a:pPr marL="609600" indent="-609600" eaLnBrk="1" hangingPunct="1"/>
            <a:r>
              <a:rPr lang="tr-TR" altLang="tr-TR" b="1" smtClean="0">
                <a:latin typeface="Times New Roman" pitchFamily="18" charset="0"/>
              </a:rPr>
              <a:t>Araya uzun zaman girerse etkisi azalır</a:t>
            </a:r>
            <a:r>
              <a:rPr lang="tr-TR" altLang="tr-TR" smtClean="0"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tr-TR" altLang="tr-TR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tr-TR" altLang="tr-TR" sz="2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BD7FAC-97F3-474A-9CA1-23A1E040C112}" type="slidenum">
              <a:rPr lang="tr-TR" altLang="tr-TR" sz="1200">
                <a:latin typeface="Verdana" pitchFamily="34" charset="0"/>
              </a:rPr>
              <a:pPr algn="r"/>
              <a:t>52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0113" y="981075"/>
            <a:ext cx="8243887" cy="6953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Dikkat Edilecek Noktalar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72816"/>
            <a:ext cx="8487544" cy="4896272"/>
          </a:xfrm>
        </p:spPr>
        <p:txBody>
          <a:bodyPr lIns="91440" tIns="45720"/>
          <a:lstStyle/>
          <a:p>
            <a:pPr marL="609600" indent="-609600" eaLnBrk="1" hangingPunct="1">
              <a:buFontTx/>
              <a:buNone/>
            </a:pPr>
            <a:r>
              <a:rPr lang="tr-TR" altLang="tr-TR" b="1" u="sng" dirty="0" smtClean="0">
                <a:latin typeface="Times New Roman" pitchFamily="18" charset="0"/>
              </a:rPr>
              <a:t>Açık Kurallar: </a:t>
            </a:r>
          </a:p>
          <a:p>
            <a:pPr marL="609600" indent="-609600" eaLnBrk="1" hangingPunct="1">
              <a:buFontTx/>
              <a:buChar char="•"/>
            </a:pPr>
            <a:r>
              <a:rPr lang="tr-TR" altLang="tr-TR" dirty="0" smtClean="0">
                <a:latin typeface="Times New Roman" pitchFamily="18" charset="0"/>
              </a:rPr>
              <a:t>Katılımcıların </a:t>
            </a:r>
            <a:r>
              <a:rPr lang="tr-TR" altLang="tr-TR" b="1" dirty="0" smtClean="0">
                <a:latin typeface="Times New Roman" pitchFamily="18" charset="0"/>
              </a:rPr>
              <a:t>uyacakları kurallar</a:t>
            </a:r>
            <a:r>
              <a:rPr lang="tr-TR" altLang="tr-TR" dirty="0" smtClean="0">
                <a:latin typeface="Times New Roman" pitchFamily="18" charset="0"/>
              </a:rPr>
              <a:t>, kursun başında </a:t>
            </a:r>
            <a:r>
              <a:rPr lang="tr-TR" altLang="tr-TR" b="1" dirty="0" smtClean="0">
                <a:latin typeface="Times New Roman" pitchFamily="18" charset="0"/>
              </a:rPr>
              <a:t>açık</a:t>
            </a:r>
            <a:r>
              <a:rPr lang="tr-TR" altLang="tr-TR" dirty="0" smtClean="0">
                <a:latin typeface="Times New Roman" pitchFamily="18" charset="0"/>
              </a:rPr>
              <a:t> hale getirilmelidir. </a:t>
            </a:r>
          </a:p>
          <a:p>
            <a:pPr marL="609600" indent="-609600" eaLnBrk="1" hangingPunct="1">
              <a:buFontTx/>
              <a:buChar char="•"/>
            </a:pPr>
            <a:endParaRPr lang="tr-TR" altLang="tr-TR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Char char="•"/>
            </a:pPr>
            <a:r>
              <a:rPr lang="tr-TR" altLang="tr-TR" dirty="0" smtClean="0">
                <a:latin typeface="Times New Roman" pitchFamily="18" charset="0"/>
              </a:rPr>
              <a:t>Kurallar</a:t>
            </a:r>
            <a:r>
              <a:rPr lang="tr-TR" altLang="tr-TR" b="1" dirty="0" smtClean="0">
                <a:latin typeface="Times New Roman" pitchFamily="18" charset="0"/>
              </a:rPr>
              <a:t> katı </a:t>
            </a:r>
            <a:r>
              <a:rPr lang="tr-TR" altLang="tr-TR" dirty="0" smtClean="0">
                <a:latin typeface="Times New Roman" pitchFamily="18" charset="0"/>
              </a:rPr>
              <a:t>ve </a:t>
            </a:r>
            <a:r>
              <a:rPr lang="tr-TR" altLang="tr-TR" b="1" dirty="0" smtClean="0">
                <a:latin typeface="Times New Roman" pitchFamily="18" charset="0"/>
              </a:rPr>
              <a:t>gereğinden fazla olmamalı</a:t>
            </a:r>
            <a:r>
              <a:rPr lang="tr-TR" altLang="tr-TR" dirty="0" smtClean="0">
                <a:latin typeface="Times New Roman" pitchFamily="18" charset="0"/>
              </a:rPr>
              <a:t>dır. </a:t>
            </a:r>
          </a:p>
          <a:p>
            <a:pPr marL="609600" indent="-609600" eaLnBrk="1" hangingPunct="1">
              <a:buFontTx/>
              <a:buChar char="•"/>
            </a:pPr>
            <a:endParaRPr lang="tr-TR" altLang="tr-TR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Char char="•"/>
            </a:pPr>
            <a:r>
              <a:rPr lang="tr-TR" altLang="tr-TR" dirty="0" smtClean="0">
                <a:latin typeface="Times New Roman" pitchFamily="18" charset="0"/>
              </a:rPr>
              <a:t>Bunlar yapılabilirse </a:t>
            </a:r>
            <a:r>
              <a:rPr lang="tr-TR" altLang="tr-TR" b="1" dirty="0" smtClean="0">
                <a:latin typeface="Times New Roman" pitchFamily="18" charset="0"/>
              </a:rPr>
              <a:t>ilerde kırgınlıklar</a:t>
            </a:r>
            <a:r>
              <a:rPr lang="tr-TR" altLang="tr-TR" dirty="0" smtClean="0">
                <a:latin typeface="Times New Roman" pitchFamily="18" charset="0"/>
              </a:rPr>
              <a:t> ve </a:t>
            </a:r>
            <a:r>
              <a:rPr lang="tr-TR" altLang="tr-TR" b="1" dirty="0" smtClean="0">
                <a:latin typeface="Times New Roman" pitchFamily="18" charset="0"/>
              </a:rPr>
              <a:t>sorunlar azalacak,</a:t>
            </a:r>
            <a:r>
              <a:rPr lang="tr-TR" altLang="tr-TR" dirty="0" smtClean="0">
                <a:latin typeface="Times New Roman" pitchFamily="18" charset="0"/>
              </a:rPr>
              <a:t> </a:t>
            </a:r>
            <a:r>
              <a:rPr lang="tr-TR" altLang="tr-TR" b="1" dirty="0" smtClean="0">
                <a:latin typeface="Times New Roman" pitchFamily="18" charset="0"/>
              </a:rPr>
              <a:t>gereksiz tartışmalar önlenebilecektir.</a:t>
            </a:r>
            <a:endParaRPr lang="tr-TR" altLang="tr-TR" sz="2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AD4B91-A95F-4B77-A263-3CAA611FDA3C}" type="slidenum">
              <a:rPr lang="tr-TR" altLang="tr-TR" sz="1200">
                <a:latin typeface="Verdana" pitchFamily="34" charset="0"/>
              </a:rPr>
              <a:pPr algn="r"/>
              <a:t>53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0113" y="981075"/>
            <a:ext cx="8243887" cy="6953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Dikkat Edilecek Noktalar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133600"/>
            <a:ext cx="8486775" cy="4248150"/>
          </a:xfrm>
        </p:spPr>
        <p:txBody>
          <a:bodyPr lIns="91440" tIns="45720"/>
          <a:lstStyle/>
          <a:p>
            <a:pPr marL="609600" indent="-609600" eaLnBrk="1" hangingPunct="1">
              <a:buFontTx/>
              <a:buNone/>
            </a:pPr>
            <a:r>
              <a:rPr lang="tr-TR" altLang="tr-TR" sz="2400" b="1" u="sng" smtClean="0">
                <a:latin typeface="Times New Roman" pitchFamily="18" charset="0"/>
              </a:rPr>
              <a:t>Serbest İletişim: </a:t>
            </a:r>
          </a:p>
          <a:p>
            <a:pPr marL="609600" indent="-609600" eaLnBrk="1" hangingPunct="1">
              <a:buFontTx/>
              <a:buChar char="•"/>
            </a:pPr>
            <a:r>
              <a:rPr lang="tr-TR" altLang="tr-TR" sz="2400" smtClean="0">
                <a:latin typeface="Times New Roman" pitchFamily="18" charset="0"/>
              </a:rPr>
              <a:t>Eğitimler sırasında </a:t>
            </a:r>
            <a:r>
              <a:rPr lang="tr-TR" altLang="tr-TR" sz="2400" b="1" smtClean="0">
                <a:latin typeface="Times New Roman" pitchFamily="18" charset="0"/>
              </a:rPr>
              <a:t>iletişime bir sınırlama koyulmamalı</a:t>
            </a:r>
            <a:r>
              <a:rPr lang="tr-TR" altLang="tr-TR" sz="2400" smtClean="0">
                <a:latin typeface="Times New Roman" pitchFamily="18" charset="0"/>
              </a:rPr>
              <a:t>dır. </a:t>
            </a:r>
            <a:r>
              <a:rPr lang="tr-TR" altLang="tr-TR" sz="2400" b="1" smtClean="0">
                <a:latin typeface="Times New Roman" pitchFamily="18" charset="0"/>
              </a:rPr>
              <a:t>İletişimi açık tutmak</a:t>
            </a:r>
            <a:r>
              <a:rPr lang="tr-TR" altLang="tr-TR" sz="2400" smtClean="0">
                <a:latin typeface="Times New Roman" pitchFamily="18" charset="0"/>
              </a:rPr>
              <a:t> gerekir.</a:t>
            </a:r>
            <a:endParaRPr lang="tr-TR" altLang="tr-TR" sz="180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Char char="•"/>
            </a:pPr>
            <a:endParaRPr lang="tr-TR" altLang="tr-TR" sz="240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Char char="•"/>
            </a:pPr>
            <a:r>
              <a:rPr lang="tr-TR" altLang="tr-TR" sz="2400" smtClean="0">
                <a:latin typeface="Times New Roman" pitchFamily="18" charset="0"/>
              </a:rPr>
              <a:t>Eğer yetişkinler çeşitli nedenlerle </a:t>
            </a:r>
            <a:r>
              <a:rPr lang="tr-TR" altLang="tr-TR" sz="2400" b="1" smtClean="0">
                <a:latin typeface="Times New Roman" pitchFamily="18" charset="0"/>
              </a:rPr>
              <a:t>bilgi, duygu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düşüncelerini açıklamaktan çekinirlerse</a:t>
            </a:r>
            <a:r>
              <a:rPr lang="tr-TR" altLang="tr-TR" sz="2400" smtClean="0">
                <a:latin typeface="Times New Roman" pitchFamily="18" charset="0"/>
              </a:rPr>
              <a:t> ya da </a:t>
            </a:r>
            <a:r>
              <a:rPr lang="tr-TR" altLang="tr-TR" sz="2400" b="1" smtClean="0">
                <a:latin typeface="Times New Roman" pitchFamily="18" charset="0"/>
              </a:rPr>
              <a:t>eğitici</a:t>
            </a:r>
            <a:r>
              <a:rPr lang="tr-TR" altLang="tr-TR" sz="2400" smtClean="0">
                <a:latin typeface="Times New Roman" pitchFamily="18" charset="0"/>
              </a:rPr>
              <a:t> tarafından </a:t>
            </a:r>
            <a:r>
              <a:rPr lang="tr-TR" altLang="tr-TR" sz="2400" b="1" smtClean="0">
                <a:latin typeface="Times New Roman" pitchFamily="18" charset="0"/>
              </a:rPr>
              <a:t>böyle bir sınırlama koyulursa</a:t>
            </a:r>
            <a:r>
              <a:rPr lang="tr-TR" altLang="tr-TR" sz="2400" smtClean="0">
                <a:latin typeface="Times New Roman" pitchFamily="18" charset="0"/>
              </a:rPr>
              <a:t>, </a:t>
            </a:r>
            <a:r>
              <a:rPr lang="tr-TR" altLang="tr-TR" sz="2400" b="1" smtClean="0">
                <a:latin typeface="Times New Roman" pitchFamily="18" charset="0"/>
              </a:rPr>
              <a:t>öğrenmenin etkinliği azalır</a:t>
            </a:r>
            <a:r>
              <a:rPr lang="tr-TR" altLang="tr-TR" sz="2400" smtClean="0">
                <a:latin typeface="Times New Roman" pitchFamily="18" charset="0"/>
              </a:rPr>
              <a:t>. </a:t>
            </a:r>
            <a:endParaRPr lang="tr-TR" altLang="tr-TR" sz="12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1B8CBD-E4CC-4751-8095-6CF08B07C63A}" type="slidenum">
              <a:rPr lang="tr-TR" altLang="tr-TR" sz="1200">
                <a:latin typeface="Verdana" pitchFamily="34" charset="0"/>
              </a:rPr>
              <a:pPr algn="r"/>
              <a:t>54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5650" y="981075"/>
            <a:ext cx="8388350" cy="669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Dikkat Edilecek Noktalar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276475"/>
            <a:ext cx="8559800" cy="4392613"/>
          </a:xfrm>
        </p:spPr>
        <p:txBody>
          <a:bodyPr lIns="91440" tIns="45720"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altLang="tr-TR" sz="2400" b="1" u="sng" smtClean="0">
                <a:latin typeface="Times New Roman" pitchFamily="18" charset="0"/>
              </a:rPr>
              <a:t>Serbest Davranma:</a:t>
            </a:r>
            <a:r>
              <a:rPr lang="tr-TR" altLang="tr-TR" sz="2400" b="1" smtClean="0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tr-TR" altLang="tr-TR" sz="24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tr-TR" altLang="tr-TR" sz="2400" b="1" smtClean="0">
                <a:latin typeface="Times New Roman" pitchFamily="18" charset="0"/>
              </a:rPr>
              <a:t>Öğrencilerin</a:t>
            </a:r>
            <a:r>
              <a:rPr lang="tr-TR" altLang="tr-TR" sz="2400" smtClean="0">
                <a:latin typeface="Times New Roman" pitchFamily="18" charset="0"/>
              </a:rPr>
              <a:t> eğitim alanındaki </a:t>
            </a:r>
            <a:r>
              <a:rPr lang="tr-TR" altLang="tr-TR" sz="2400" b="1" smtClean="0">
                <a:latin typeface="Times New Roman" pitchFamily="18" charset="0"/>
              </a:rPr>
              <a:t>davranışları</a:t>
            </a:r>
            <a:r>
              <a:rPr lang="tr-TR" altLang="tr-TR" sz="2400" smtClean="0">
                <a:latin typeface="Times New Roman" pitchFamily="18" charset="0"/>
              </a:rPr>
              <a:t> üzerine eğitici tarafından </a:t>
            </a:r>
            <a:r>
              <a:rPr lang="tr-TR" altLang="tr-TR" sz="2400" b="1" smtClean="0">
                <a:latin typeface="Times New Roman" pitchFamily="18" charset="0"/>
              </a:rPr>
              <a:t>gereğinden fazla kontrol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baskı konulmamalı</a:t>
            </a:r>
            <a:r>
              <a:rPr lang="tr-TR" altLang="tr-TR" sz="2400" smtClean="0">
                <a:latin typeface="Times New Roman" pitchFamily="18" charset="0"/>
              </a:rPr>
              <a:t>dır</a:t>
            </a:r>
            <a:r>
              <a:rPr lang="tr-TR" altLang="tr-TR" sz="2400" b="1" smtClean="0">
                <a:latin typeface="Times New Roman" pitchFamily="18" charset="0"/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tr-TR" altLang="tr-TR" sz="2400" smtClean="0">
                <a:latin typeface="Times New Roman" pitchFamily="18" charset="0"/>
              </a:rPr>
              <a:t>Böyle bir </a:t>
            </a:r>
            <a:r>
              <a:rPr lang="tr-TR" altLang="tr-TR" sz="2400" b="1" smtClean="0">
                <a:latin typeface="Times New Roman" pitchFamily="18" charset="0"/>
              </a:rPr>
              <a:t>serbestlik,</a:t>
            </a:r>
            <a:r>
              <a:rPr lang="tr-TR" altLang="tr-TR" sz="2400" smtClean="0">
                <a:latin typeface="Times New Roman" pitchFamily="18" charset="0"/>
              </a:rPr>
              <a:t> kuşkusuz </a:t>
            </a:r>
            <a:r>
              <a:rPr lang="tr-TR" altLang="tr-TR" sz="2400" b="1" smtClean="0">
                <a:latin typeface="Times New Roman" pitchFamily="18" charset="0"/>
              </a:rPr>
              <a:t>saygısızlığa, başına buyrukluğa göz yummayı</a:t>
            </a:r>
            <a:r>
              <a:rPr lang="tr-TR" altLang="tr-TR" sz="2400" smtClean="0">
                <a:latin typeface="Times New Roman" pitchFamily="18" charset="0"/>
              </a:rPr>
              <a:t> </a:t>
            </a:r>
            <a:r>
              <a:rPr lang="tr-TR" altLang="tr-TR" sz="2400" b="1" smtClean="0">
                <a:latin typeface="Times New Roman" pitchFamily="18" charset="0"/>
              </a:rPr>
              <a:t>gerektirmez</a:t>
            </a:r>
            <a:r>
              <a:rPr lang="tr-TR" altLang="tr-TR" sz="2400" smtClean="0">
                <a:latin typeface="Times New Roman" pitchFamily="18" charset="0"/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tr-TR" altLang="tr-TR" sz="2400" b="1" smtClean="0">
                <a:latin typeface="Times New Roman" pitchFamily="18" charset="0"/>
              </a:rPr>
              <a:t>Açık kurallara uyulmasını istemek</a:t>
            </a:r>
            <a:r>
              <a:rPr lang="tr-TR" altLang="tr-TR" sz="2400" smtClean="0">
                <a:latin typeface="Times New Roman" pitchFamily="18" charset="0"/>
              </a:rPr>
              <a:t> başka, </a:t>
            </a:r>
            <a:r>
              <a:rPr lang="tr-TR" altLang="tr-TR" sz="2400" b="1" smtClean="0">
                <a:latin typeface="Times New Roman" pitchFamily="18" charset="0"/>
              </a:rPr>
              <a:t>kursta baskı uygulamak</a:t>
            </a:r>
            <a:r>
              <a:rPr lang="tr-TR" altLang="tr-TR" sz="2400" smtClean="0">
                <a:latin typeface="Times New Roman" pitchFamily="18" charset="0"/>
              </a:rPr>
              <a:t> başka </a:t>
            </a:r>
            <a:r>
              <a:rPr lang="tr-TR" altLang="tr-TR" sz="2400" b="1" smtClean="0">
                <a:latin typeface="Times New Roman" pitchFamily="18" charset="0"/>
              </a:rPr>
              <a:t>şey</a:t>
            </a:r>
            <a:r>
              <a:rPr lang="tr-TR" altLang="tr-TR" sz="2400" smtClean="0">
                <a:latin typeface="Times New Roman" pitchFamily="18" charset="0"/>
              </a:rPr>
              <a:t>dir. Baskı, tepki doğurur.</a:t>
            </a:r>
            <a:endParaRPr lang="tr-TR" altLang="tr-TR" sz="18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E89DEA-69E7-4BFC-83D4-94BEC5C60CC4}" type="slidenum">
              <a:rPr lang="tr-TR" altLang="tr-TR" sz="1200">
                <a:latin typeface="Verdana" pitchFamily="34" charset="0"/>
              </a:rPr>
              <a:pPr algn="r"/>
              <a:t>55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549275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Öğrenme Engelleri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486775" cy="4319588"/>
          </a:xfrm>
        </p:spPr>
        <p:txBody>
          <a:bodyPr lIns="91440" tIns="45720"/>
          <a:lstStyle/>
          <a:p>
            <a:pPr marL="609600" indent="-609600" eaLnBrk="1" hangingPunct="1">
              <a:buFontTx/>
              <a:buNone/>
            </a:pPr>
            <a:r>
              <a:rPr lang="tr-TR" altLang="tr-TR" sz="2400" b="1" u="sng" smtClean="0">
                <a:latin typeface="Times New Roman" pitchFamily="18" charset="0"/>
              </a:rPr>
              <a:t>Sıkılma: </a:t>
            </a:r>
          </a:p>
          <a:p>
            <a:pPr marL="609600" indent="-609600" eaLnBrk="1" hangingPunct="1">
              <a:buFontTx/>
              <a:buChar char="•"/>
            </a:pPr>
            <a:r>
              <a:rPr lang="tr-TR" altLang="tr-TR" sz="2400" smtClean="0">
                <a:latin typeface="Times New Roman" pitchFamily="18" charset="0"/>
              </a:rPr>
              <a:t>Eğer </a:t>
            </a:r>
            <a:r>
              <a:rPr lang="tr-TR" altLang="tr-TR" sz="2400" b="1" smtClean="0">
                <a:latin typeface="Times New Roman" pitchFamily="18" charset="0"/>
              </a:rPr>
              <a:t>birey</a:t>
            </a:r>
            <a:r>
              <a:rPr lang="tr-TR" altLang="tr-TR" sz="2400" smtClean="0">
                <a:latin typeface="Times New Roman" pitchFamily="18" charset="0"/>
              </a:rPr>
              <a:t>, çeşitli nedenlerle  </a:t>
            </a:r>
            <a:r>
              <a:rPr lang="tr-TR" altLang="tr-TR" sz="2400" b="1" smtClean="0">
                <a:latin typeface="Times New Roman" pitchFamily="18" charset="0"/>
              </a:rPr>
              <a:t>eğitim sırasında sıkılmışsa</a:t>
            </a:r>
            <a:r>
              <a:rPr lang="tr-TR" altLang="tr-TR" sz="2400" smtClean="0">
                <a:latin typeface="Times New Roman" pitchFamily="18" charset="0"/>
              </a:rPr>
              <a:t>, </a:t>
            </a:r>
            <a:r>
              <a:rPr lang="tr-TR" altLang="tr-TR" sz="2400" b="1" smtClean="0">
                <a:latin typeface="Times New Roman" pitchFamily="18" charset="0"/>
              </a:rPr>
              <a:t>öğrenme engellenmiş</a:t>
            </a:r>
            <a:r>
              <a:rPr lang="tr-TR" altLang="tr-TR" sz="2400" smtClean="0">
                <a:latin typeface="Times New Roman" pitchFamily="18" charset="0"/>
              </a:rPr>
              <a:t> demektir. </a:t>
            </a:r>
          </a:p>
          <a:p>
            <a:pPr marL="609600" indent="-609600" eaLnBrk="1" hangingPunct="1">
              <a:buFontTx/>
              <a:buChar char="•"/>
            </a:pPr>
            <a:r>
              <a:rPr lang="tr-TR" altLang="tr-TR" sz="2400" smtClean="0">
                <a:latin typeface="Times New Roman" pitchFamily="18" charset="0"/>
              </a:rPr>
              <a:t>Yetişkinler </a:t>
            </a:r>
            <a:r>
              <a:rPr lang="tr-TR" altLang="tr-TR" sz="2400" b="1" smtClean="0">
                <a:latin typeface="Times New Roman" pitchFamily="18" charset="0"/>
              </a:rPr>
              <a:t>eğitime ayırdıkları zamanın iyi kullanılmasını</a:t>
            </a:r>
            <a:r>
              <a:rPr lang="tr-TR" altLang="tr-TR" sz="2400" smtClean="0">
                <a:latin typeface="Times New Roman" pitchFamily="18" charset="0"/>
              </a:rPr>
              <a:t> beklerler.  </a:t>
            </a:r>
          </a:p>
          <a:p>
            <a:pPr marL="609600" indent="-609600" eaLnBrk="1" hangingPunct="1">
              <a:buFontTx/>
              <a:buChar char="•"/>
            </a:pPr>
            <a:endParaRPr lang="tr-TR" altLang="tr-TR" sz="2400" b="1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Char char="•"/>
            </a:pPr>
            <a:r>
              <a:rPr lang="tr-TR" altLang="tr-TR" sz="2400" b="1" smtClean="0">
                <a:latin typeface="Times New Roman" pitchFamily="18" charset="0"/>
              </a:rPr>
              <a:t>Eğitimcinin, ders planını çok iyi hazırlamış olması,</a:t>
            </a:r>
            <a:r>
              <a:rPr lang="tr-TR" altLang="tr-TR" sz="2400" smtClean="0">
                <a:latin typeface="Times New Roman" pitchFamily="18" charset="0"/>
              </a:rPr>
              <a:t> </a:t>
            </a:r>
            <a:r>
              <a:rPr lang="tr-TR" altLang="tr-TR" sz="2400" b="1" smtClean="0">
                <a:latin typeface="Times New Roman" pitchFamily="18" charset="0"/>
              </a:rPr>
              <a:t>ne yapacağını önceden planlaması</a:t>
            </a:r>
            <a:r>
              <a:rPr lang="tr-TR" altLang="tr-TR" sz="2400" smtClean="0">
                <a:latin typeface="Times New Roman" pitchFamily="18" charset="0"/>
              </a:rPr>
              <a:t> gerekir.</a:t>
            </a:r>
            <a:endParaRPr lang="tr-TR" altLang="tr-TR" sz="18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1EF65B-FC56-4AAA-95C1-C95CBCEBDF48}" type="slidenum">
              <a:rPr lang="tr-TR" altLang="tr-TR" sz="1200">
                <a:latin typeface="Verdana" pitchFamily="34" charset="0"/>
              </a:rPr>
              <a:pPr algn="r"/>
              <a:t>56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196975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Öğrenme Engelleri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205038"/>
            <a:ext cx="8559800" cy="3095625"/>
          </a:xfrm>
        </p:spPr>
        <p:txBody>
          <a:bodyPr lIns="91440" tIns="45720"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r-TR" altLang="tr-TR" sz="2400" b="1" u="sng" smtClean="0">
                <a:latin typeface="Times New Roman" pitchFamily="18" charset="0"/>
              </a:rPr>
              <a:t>Rahatsız Olma: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tr-TR" altLang="tr-TR" sz="2400" b="1" smtClean="0">
                <a:latin typeface="Times New Roman" pitchFamily="18" charset="0"/>
              </a:rPr>
              <a:t>Eğitimcinin uygunsuz tavırları</a:t>
            </a:r>
            <a:r>
              <a:rPr lang="tr-TR" altLang="tr-TR" sz="2400" smtClean="0">
                <a:latin typeface="Times New Roman" pitchFamily="18" charset="0"/>
              </a:rPr>
              <a:t>, </a:t>
            </a:r>
            <a:r>
              <a:rPr lang="tr-TR" altLang="tr-TR" sz="2400" b="1" smtClean="0">
                <a:latin typeface="Times New Roman" pitchFamily="18" charset="0"/>
              </a:rPr>
              <a:t>katılımcıları küçümsemesi, alay etmesi</a:t>
            </a:r>
            <a:r>
              <a:rPr lang="tr-TR" altLang="tr-TR" sz="2400" smtClean="0">
                <a:latin typeface="Times New Roman" pitchFamily="18" charset="0"/>
              </a:rPr>
              <a:t> gibi yanlış davranışları yetişkin öğrencileri çok</a:t>
            </a:r>
            <a:r>
              <a:rPr lang="tr-TR" altLang="tr-TR" sz="2400" b="1" smtClean="0">
                <a:latin typeface="Times New Roman" pitchFamily="18" charset="0"/>
              </a:rPr>
              <a:t> rahatsız</a:t>
            </a:r>
            <a:r>
              <a:rPr lang="tr-TR" altLang="tr-TR" sz="2400" smtClean="0">
                <a:latin typeface="Times New Roman" pitchFamily="18" charset="0"/>
              </a:rPr>
              <a:t> eder.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tr-TR" altLang="tr-TR" sz="2400" b="1" smtClean="0">
                <a:latin typeface="Times New Roman" pitchFamily="18" charset="0"/>
              </a:rPr>
              <a:t>Öğrenci-öğrenci, öğrenci-yönetim arasındaki insan ilişkilerinin bozuk olması</a:t>
            </a:r>
            <a:r>
              <a:rPr lang="tr-TR" altLang="tr-TR" sz="2400" smtClean="0">
                <a:latin typeface="Times New Roman" pitchFamily="18" charset="0"/>
              </a:rPr>
              <a:t> da yetişkin öğrenciyi rahatsız eder.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tr-TR" altLang="tr-TR" sz="2400" b="1" smtClean="0">
                <a:latin typeface="Times New Roman" pitchFamily="18" charset="0"/>
              </a:rPr>
              <a:t>Bireyin değer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inançlarında değişiklik yapmak</a:t>
            </a:r>
            <a:r>
              <a:rPr lang="tr-TR" altLang="tr-TR" sz="2400" smtClean="0">
                <a:latin typeface="Times New Roman" pitchFamily="18" charset="0"/>
              </a:rPr>
              <a:t> istediğimizde, </a:t>
            </a:r>
            <a:r>
              <a:rPr lang="tr-TR" altLang="tr-TR" sz="2400" b="1" smtClean="0">
                <a:latin typeface="Times New Roman" pitchFamily="18" charset="0"/>
              </a:rPr>
              <a:t>onu rahatsız etmeyecek yaklaşımlar kullanmamız</a:t>
            </a:r>
            <a:r>
              <a:rPr lang="tr-TR" altLang="tr-TR" sz="2400" smtClean="0">
                <a:latin typeface="Times New Roman" pitchFamily="18" charset="0"/>
              </a:rPr>
              <a:t> ve </a:t>
            </a:r>
            <a:r>
              <a:rPr lang="tr-TR" altLang="tr-TR" sz="2400" b="1" smtClean="0">
                <a:latin typeface="Times New Roman" pitchFamily="18" charset="0"/>
              </a:rPr>
              <a:t>tercihlerine saygı duymak</a:t>
            </a:r>
            <a:r>
              <a:rPr lang="tr-TR" altLang="tr-TR" sz="2400" smtClean="0">
                <a:latin typeface="Times New Roman" pitchFamily="18" charset="0"/>
              </a:rPr>
              <a:t> gerekmektedir.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0E537B-45E1-47A9-AC40-A24E8CE97A04}" type="slidenum">
              <a:rPr lang="tr-TR" altLang="tr-TR" sz="1200">
                <a:latin typeface="Verdana" pitchFamily="34" charset="0"/>
              </a:rPr>
              <a:pPr algn="r"/>
              <a:t>57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1268413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Öğrenme Engelleri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05038"/>
            <a:ext cx="8486775" cy="3455987"/>
          </a:xfrm>
        </p:spPr>
        <p:txBody>
          <a:bodyPr lIns="91440" tIns="45720"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altLang="tr-TR" b="1" u="sng" smtClean="0">
                <a:latin typeface="Times New Roman" pitchFamily="18" charset="0"/>
              </a:rPr>
              <a:t>Korku:</a:t>
            </a:r>
            <a:r>
              <a:rPr lang="tr-TR" altLang="tr-TR" b="1" smtClean="0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tr-TR" altLang="tr-TR" smtClean="0">
                <a:latin typeface="Times New Roman" pitchFamily="18" charset="0"/>
              </a:rPr>
              <a:t>Yetişkinlerin içine düşecekleri </a:t>
            </a:r>
            <a:r>
              <a:rPr lang="tr-TR" altLang="tr-TR" b="1" smtClean="0">
                <a:latin typeface="Times New Roman" pitchFamily="18" charset="0"/>
              </a:rPr>
              <a:t>gülünç olma</a:t>
            </a:r>
            <a:r>
              <a:rPr lang="tr-TR" altLang="tr-TR" smtClean="0">
                <a:latin typeface="Times New Roman" pitchFamily="18" charset="0"/>
              </a:rPr>
              <a:t> korkusu, </a:t>
            </a:r>
            <a:r>
              <a:rPr lang="tr-TR" altLang="tr-TR" b="1" smtClean="0">
                <a:latin typeface="Times New Roman" pitchFamily="18" charset="0"/>
              </a:rPr>
              <a:t>alay edilme</a:t>
            </a:r>
            <a:r>
              <a:rPr lang="tr-TR" altLang="tr-TR" smtClean="0">
                <a:latin typeface="Times New Roman" pitchFamily="18" charset="0"/>
              </a:rPr>
              <a:t> korkusu, </a:t>
            </a:r>
            <a:r>
              <a:rPr lang="tr-TR" altLang="tr-TR" b="1" smtClean="0">
                <a:latin typeface="Times New Roman" pitchFamily="18" charset="0"/>
              </a:rPr>
              <a:t>başaramama</a:t>
            </a:r>
            <a:r>
              <a:rPr lang="tr-TR" altLang="tr-TR" smtClean="0">
                <a:latin typeface="Times New Roman" pitchFamily="18" charset="0"/>
              </a:rPr>
              <a:t> korkusu ve birisi tarafından </a:t>
            </a:r>
            <a:r>
              <a:rPr lang="tr-TR" altLang="tr-TR" b="1" smtClean="0">
                <a:latin typeface="Times New Roman" pitchFamily="18" charset="0"/>
              </a:rPr>
              <a:t>incitilme korkusu</a:t>
            </a:r>
            <a:r>
              <a:rPr lang="tr-TR" altLang="tr-TR" smtClean="0">
                <a:latin typeface="Times New Roman" pitchFamily="18" charset="0"/>
              </a:rPr>
              <a:t> </a:t>
            </a:r>
            <a:r>
              <a:rPr lang="tr-TR" altLang="tr-TR" b="1" smtClean="0">
                <a:latin typeface="Times New Roman" pitchFamily="18" charset="0"/>
              </a:rPr>
              <a:t>bilinen ortak korkular</a:t>
            </a:r>
            <a:r>
              <a:rPr lang="tr-TR" altLang="tr-TR" smtClean="0">
                <a:latin typeface="Times New Roman" pitchFamily="18" charset="0"/>
              </a:rPr>
              <a:t>dır.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tr-TR" altLang="tr-TR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tr-TR" altLang="tr-TR" b="1" smtClean="0">
                <a:latin typeface="Times New Roman" pitchFamily="18" charset="0"/>
              </a:rPr>
              <a:t>Eğitimci, bunları</a:t>
            </a:r>
            <a:r>
              <a:rPr lang="tr-TR" altLang="tr-TR" smtClean="0">
                <a:latin typeface="Times New Roman" pitchFamily="18" charset="0"/>
              </a:rPr>
              <a:t> ve </a:t>
            </a:r>
            <a:r>
              <a:rPr lang="tr-TR" altLang="tr-TR" b="1" smtClean="0">
                <a:latin typeface="Times New Roman" pitchFamily="18" charset="0"/>
              </a:rPr>
              <a:t>benzeri korkuları ortadan kaldırmak zorunda</a:t>
            </a:r>
            <a:r>
              <a:rPr lang="tr-TR" altLang="tr-TR" smtClean="0">
                <a:latin typeface="Times New Roman" pitchFamily="18" charset="0"/>
              </a:rPr>
              <a:t>dır.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C0AE99-17CD-42BC-9F05-17771B93DB8A}" type="slidenum">
              <a:rPr lang="tr-TR" altLang="tr-TR" sz="1200">
                <a:latin typeface="Verdana" pitchFamily="34" charset="0"/>
              </a:rPr>
              <a:pPr algn="r"/>
              <a:t>58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4213" y="981075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Öğrenme Engelleri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349500"/>
            <a:ext cx="7912100" cy="2016125"/>
          </a:xfrm>
        </p:spPr>
        <p:txBody>
          <a:bodyPr lIns="91440" tIns="45720"/>
          <a:lstStyle/>
          <a:p>
            <a:pPr marL="609600" indent="-609600" eaLnBrk="1" hangingPunct="1">
              <a:buFontTx/>
              <a:buNone/>
            </a:pPr>
            <a:r>
              <a:rPr lang="tr-TR" altLang="tr-TR" b="1" u="sng" smtClean="0">
                <a:latin typeface="Times New Roman" pitchFamily="18" charset="0"/>
              </a:rPr>
              <a:t>Ev Yaşamı ile İlgili Engeller: </a:t>
            </a:r>
          </a:p>
          <a:p>
            <a:pPr marL="609600" indent="-609600" eaLnBrk="1" hangingPunct="1">
              <a:buFontTx/>
              <a:buChar char="•"/>
            </a:pPr>
            <a:r>
              <a:rPr lang="tr-TR" altLang="tr-TR" b="1" smtClean="0">
                <a:latin typeface="Times New Roman" pitchFamily="18" charset="0"/>
              </a:rPr>
              <a:t>Ev işlerinden fırsat bulamama; aile üyelerinin istememesi</a:t>
            </a:r>
            <a:r>
              <a:rPr lang="tr-TR" altLang="tr-TR" smtClean="0">
                <a:latin typeface="Times New Roman" pitchFamily="18" charset="0"/>
              </a:rPr>
              <a:t> vb.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5652E9-166B-407D-B436-8A7CD684A3B0}" type="slidenum">
              <a:rPr lang="tr-TR" altLang="tr-TR" sz="1200">
                <a:latin typeface="Verdana" pitchFamily="34" charset="0"/>
              </a:rPr>
              <a:pPr algn="r"/>
              <a:t>59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4213" y="908050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Öğrenme Engelleri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060575"/>
            <a:ext cx="8002587" cy="2970213"/>
          </a:xfrm>
        </p:spPr>
        <p:txBody>
          <a:bodyPr lIns="91440" tIns="45720"/>
          <a:lstStyle/>
          <a:p>
            <a:pPr marL="609600" indent="-609600" eaLnBrk="1" hangingPunct="1">
              <a:buFontTx/>
              <a:buNone/>
            </a:pPr>
            <a:r>
              <a:rPr lang="tr-TR" altLang="tr-TR" b="1" u="sng" smtClean="0">
                <a:latin typeface="Times New Roman" pitchFamily="18" charset="0"/>
              </a:rPr>
              <a:t>Dış Engeller:</a:t>
            </a:r>
            <a:r>
              <a:rPr lang="tr-TR" altLang="tr-TR" b="1" smtClean="0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buFontTx/>
              <a:buChar char="•"/>
            </a:pPr>
            <a:r>
              <a:rPr lang="tr-TR" altLang="tr-TR" b="1" smtClean="0">
                <a:latin typeface="Times New Roman" pitchFamily="18" charset="0"/>
              </a:rPr>
              <a:t>Yorgunluk, ulaşım zorluğu,  eğitimin yeri, zamanı</a:t>
            </a:r>
            <a:r>
              <a:rPr lang="tr-TR" altLang="tr-TR" smtClean="0">
                <a:latin typeface="Times New Roman" pitchFamily="18" charset="0"/>
              </a:rPr>
              <a:t> ve </a:t>
            </a:r>
            <a:r>
              <a:rPr lang="tr-TR" altLang="tr-TR" b="1" smtClean="0">
                <a:latin typeface="Times New Roman" pitchFamily="18" charset="0"/>
              </a:rPr>
              <a:t>süresi</a:t>
            </a:r>
            <a:r>
              <a:rPr lang="tr-TR" altLang="tr-TR" smtClean="0">
                <a:latin typeface="Times New Roman" pitchFamily="18" charset="0"/>
              </a:rPr>
              <a:t> vb.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838887-72C9-4C28-AFAD-FA6049593CCD}" type="slidenum">
              <a:rPr lang="tr-TR" altLang="tr-TR" sz="1200">
                <a:latin typeface="Verdana" pitchFamily="34" charset="0"/>
              </a:rPr>
              <a:pPr algn="r"/>
              <a:t>6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60438" y="981075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b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Yetişkin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89138"/>
            <a:ext cx="8128000" cy="4651375"/>
          </a:xfrm>
        </p:spPr>
        <p:txBody>
          <a:bodyPr lIns="91440" tIns="45720"/>
          <a:lstStyle/>
          <a:p>
            <a:pPr eaLnBrk="1" hangingPunct="1">
              <a:lnSpc>
                <a:spcPct val="90000"/>
              </a:lnSpc>
            </a:pPr>
            <a:r>
              <a:rPr lang="tr-TR" altLang="tr-TR" sz="2000" smtClean="0">
                <a:latin typeface="Times New Roman" pitchFamily="18" charset="0"/>
              </a:rPr>
              <a:t>Yetişkinliğin </a:t>
            </a:r>
            <a:r>
              <a:rPr lang="tr-TR" altLang="tr-TR" sz="2000" b="1" smtClean="0">
                <a:latin typeface="Times New Roman" pitchFamily="18" charset="0"/>
              </a:rPr>
              <a:t>yaşlılıkla, biyolojik</a:t>
            </a:r>
            <a:r>
              <a:rPr lang="tr-TR" altLang="tr-TR" sz="2000" smtClean="0">
                <a:latin typeface="Times New Roman" pitchFamily="18" charset="0"/>
              </a:rPr>
              <a:t> ve </a:t>
            </a:r>
            <a:r>
              <a:rPr lang="tr-TR" altLang="tr-TR" sz="2000" b="1" smtClean="0">
                <a:latin typeface="Times New Roman" pitchFamily="18" charset="0"/>
              </a:rPr>
              <a:t>toplumsal değişimle bir tutulması</a:t>
            </a:r>
            <a:r>
              <a:rPr lang="tr-TR" altLang="tr-TR" sz="2000" smtClean="0">
                <a:latin typeface="Times New Roman" pitchFamily="18" charset="0"/>
              </a:rPr>
              <a:t> da ortak </a:t>
            </a:r>
            <a:r>
              <a:rPr lang="tr-TR" altLang="tr-TR" sz="2000" b="1" smtClean="0">
                <a:latin typeface="Times New Roman" pitchFamily="18" charset="0"/>
              </a:rPr>
              <a:t>bir yönelim</a:t>
            </a:r>
            <a:r>
              <a:rPr lang="tr-TR" altLang="tr-TR" sz="2000" smtClean="0">
                <a:latin typeface="Times New Roman" pitchFamily="18" charset="0"/>
              </a:rPr>
              <a:t>dir.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tr-TR" altLang="tr-TR" sz="2000" u="sng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tr-TR" altLang="tr-TR" sz="2000" b="1" u="sng" smtClean="0">
                <a:latin typeface="Times New Roman" pitchFamily="18" charset="0"/>
              </a:rPr>
              <a:t>Biyolojik yaşlanma</a:t>
            </a:r>
            <a:r>
              <a:rPr lang="tr-TR" altLang="tr-TR" sz="2000" b="1" smtClean="0">
                <a:latin typeface="Times New Roman" pitchFamily="18" charset="0"/>
              </a:rPr>
              <a:t>:</a:t>
            </a:r>
            <a:r>
              <a:rPr lang="tr-TR" altLang="tr-TR" sz="2000" smtClean="0">
                <a:latin typeface="Times New Roman" pitchFamily="18" charset="0"/>
              </a:rPr>
              <a:t> </a:t>
            </a:r>
            <a:r>
              <a:rPr lang="tr-TR" altLang="tr-TR" sz="2000" b="1" smtClean="0">
                <a:latin typeface="Times New Roman" pitchFamily="18" charset="0"/>
              </a:rPr>
              <a:t>İnsan organizmasının yapı</a:t>
            </a:r>
            <a:r>
              <a:rPr lang="tr-TR" altLang="tr-TR" sz="2000" smtClean="0">
                <a:latin typeface="Times New Roman" pitchFamily="18" charset="0"/>
              </a:rPr>
              <a:t> ve </a:t>
            </a:r>
            <a:r>
              <a:rPr lang="tr-TR" altLang="tr-TR" sz="2000" b="1" smtClean="0">
                <a:latin typeface="Times New Roman" pitchFamily="18" charset="0"/>
              </a:rPr>
              <a:t>işleyişinin </a:t>
            </a:r>
            <a:r>
              <a:rPr lang="tr-TR" altLang="tr-TR" sz="2000" smtClean="0">
                <a:latin typeface="Times New Roman" pitchFamily="18" charset="0"/>
              </a:rPr>
              <a:t>zaman içindeki </a:t>
            </a:r>
            <a:r>
              <a:rPr lang="tr-TR" altLang="tr-TR" sz="2000" b="1" smtClean="0">
                <a:latin typeface="Times New Roman" pitchFamily="18" charset="0"/>
              </a:rPr>
              <a:t>değişimleri</a:t>
            </a:r>
            <a:r>
              <a:rPr lang="tr-TR" altLang="tr-TR" sz="2000" smtClean="0">
                <a:latin typeface="Times New Roman" pitchFamily="18" charset="0"/>
              </a:rPr>
              <a:t>ne dayanmaktadır.</a:t>
            </a: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endParaRPr lang="tr-TR" altLang="tr-TR" sz="2000" b="1" u="sng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tr-TR" altLang="tr-TR" sz="2000" b="1" u="sng" smtClean="0">
                <a:latin typeface="Times New Roman" pitchFamily="18" charset="0"/>
              </a:rPr>
              <a:t>Toplumsal yaşlanma</a:t>
            </a:r>
            <a:r>
              <a:rPr lang="tr-TR" altLang="tr-TR" sz="2000" b="1" smtClean="0">
                <a:latin typeface="Times New Roman" pitchFamily="18" charset="0"/>
              </a:rPr>
              <a:t>:</a:t>
            </a:r>
            <a:r>
              <a:rPr lang="tr-TR" altLang="tr-TR" sz="2000" smtClean="0">
                <a:latin typeface="Times New Roman" pitchFamily="18" charset="0"/>
              </a:rPr>
              <a:t> </a:t>
            </a:r>
            <a:r>
              <a:rPr lang="tr-TR" altLang="tr-TR" sz="2000" b="1" smtClean="0">
                <a:latin typeface="Times New Roman" pitchFamily="18" charset="0"/>
              </a:rPr>
              <a:t>Bir bireyin</a:t>
            </a:r>
            <a:r>
              <a:rPr lang="tr-TR" altLang="tr-TR" sz="2000" smtClean="0">
                <a:latin typeface="Times New Roman" pitchFamily="18" charset="0"/>
              </a:rPr>
              <a:t> zaman içinde </a:t>
            </a:r>
            <a:r>
              <a:rPr lang="tr-TR" altLang="tr-TR" sz="2000" b="1" smtClean="0">
                <a:latin typeface="Times New Roman" pitchFamily="18" charset="0"/>
              </a:rPr>
              <a:t>rolleri üstlenmesi</a:t>
            </a:r>
            <a:r>
              <a:rPr lang="tr-TR" altLang="tr-TR" sz="2000" smtClean="0">
                <a:latin typeface="Times New Roman" pitchFamily="18" charset="0"/>
              </a:rPr>
              <a:t>ndeki ve </a:t>
            </a:r>
            <a:r>
              <a:rPr lang="tr-TR" altLang="tr-TR" sz="2000" b="1" smtClean="0">
                <a:latin typeface="Times New Roman" pitchFamily="18" charset="0"/>
              </a:rPr>
              <a:t>terk etmesi</a:t>
            </a:r>
            <a:r>
              <a:rPr lang="tr-TR" altLang="tr-TR" sz="2000" smtClean="0">
                <a:latin typeface="Times New Roman" pitchFamily="18" charset="0"/>
              </a:rPr>
              <a:t>ndeki </a:t>
            </a:r>
            <a:r>
              <a:rPr lang="tr-TR" altLang="tr-TR" sz="2000" b="1" smtClean="0">
                <a:latin typeface="Times New Roman" pitchFamily="18" charset="0"/>
              </a:rPr>
              <a:t>değişimler</a:t>
            </a:r>
            <a:r>
              <a:rPr lang="tr-TR" altLang="tr-TR" sz="2000" smtClean="0">
                <a:latin typeface="Times New Roman" pitchFamily="18" charset="0"/>
              </a:rPr>
              <a:t>e dayanır.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 2" pitchFamily="18" charset="2"/>
              <a:buNone/>
            </a:pPr>
            <a:endParaRPr lang="tr-TR" altLang="tr-TR" sz="2000" b="1" u="sng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5491C9-CCDB-4B0A-B1BF-BE6B982613A4}" type="slidenum">
              <a:rPr lang="tr-TR" altLang="tr-TR" sz="1200">
                <a:latin typeface="Verdana" pitchFamily="34" charset="0"/>
              </a:rPr>
              <a:pPr algn="r"/>
              <a:t>60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1052513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000" b="0" smtClean="0">
                <a:effectLst/>
                <a:latin typeface="Times New Roman" pitchFamily="18" charset="0"/>
              </a:rPr>
              <a:t>Yetişkin Eğitiminde Eğiticinin Rolü</a:t>
            </a:r>
            <a:endParaRPr lang="en-US" altLang="tr-TR" sz="2000" b="0" smtClean="0">
              <a:effectLst/>
              <a:latin typeface="Times New Roman" pitchFamily="18" charset="0"/>
            </a:endParaRP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89138"/>
            <a:ext cx="8270875" cy="3024187"/>
          </a:xfrm>
        </p:spPr>
        <p:txBody>
          <a:bodyPr lIns="91440" tIns="45720"/>
          <a:lstStyle/>
          <a:p>
            <a:pPr marL="609600" indent="-609600" eaLnBrk="1" hangingPunct="1"/>
            <a:r>
              <a:rPr lang="tr-TR" altLang="tr-TR" sz="3600" smtClean="0">
                <a:latin typeface="Times New Roman" pitchFamily="18" charset="0"/>
              </a:rPr>
              <a:t>Yetişkin eğitiminde </a:t>
            </a:r>
            <a:r>
              <a:rPr lang="tr-TR" altLang="tr-TR" sz="3600" b="1" u="sng" smtClean="0">
                <a:latin typeface="Times New Roman" pitchFamily="18" charset="0"/>
              </a:rPr>
              <a:t>öğretmenin rolü,</a:t>
            </a:r>
            <a:r>
              <a:rPr lang="tr-TR" altLang="tr-TR" sz="3600" smtClean="0">
                <a:latin typeface="Times New Roman" pitchFamily="18" charset="0"/>
              </a:rPr>
              <a:t> </a:t>
            </a:r>
            <a:r>
              <a:rPr lang="tr-TR" altLang="tr-TR" sz="3600" b="1" smtClean="0">
                <a:latin typeface="Times New Roman" pitchFamily="18" charset="0"/>
              </a:rPr>
              <a:t>kaynak kişi</a:t>
            </a:r>
            <a:r>
              <a:rPr lang="tr-TR" altLang="tr-TR" sz="3600" smtClean="0">
                <a:latin typeface="Times New Roman" pitchFamily="18" charset="0"/>
              </a:rPr>
              <a:t>, </a:t>
            </a:r>
            <a:r>
              <a:rPr lang="tr-TR" altLang="tr-TR" sz="3600" b="1" smtClean="0">
                <a:latin typeface="Times New Roman" pitchFamily="18" charset="0"/>
              </a:rPr>
              <a:t>öğretici</a:t>
            </a:r>
            <a:r>
              <a:rPr lang="tr-TR" altLang="tr-TR" sz="3600" smtClean="0">
                <a:latin typeface="Times New Roman" pitchFamily="18" charset="0"/>
              </a:rPr>
              <a:t>den çok, </a:t>
            </a:r>
            <a:r>
              <a:rPr lang="tr-TR" altLang="tr-TR" sz="3600" b="1" smtClean="0">
                <a:latin typeface="Times New Roman" pitchFamily="18" charset="0"/>
              </a:rPr>
              <a:t>öğrenci </a:t>
            </a:r>
            <a:r>
              <a:rPr lang="tr-TR" altLang="tr-TR" sz="3600" smtClean="0">
                <a:latin typeface="Times New Roman" pitchFamily="18" charset="0"/>
              </a:rPr>
              <a:t>durumunda olan kişiye </a:t>
            </a:r>
            <a:r>
              <a:rPr lang="tr-TR" altLang="tr-TR" sz="3600" b="1" u="sng" smtClean="0">
                <a:latin typeface="Times New Roman" pitchFamily="18" charset="0"/>
              </a:rPr>
              <a:t>yardım eden rehber</a:t>
            </a:r>
            <a:r>
              <a:rPr lang="tr-TR" altLang="tr-TR" sz="3600" smtClean="0">
                <a:latin typeface="Times New Roman" pitchFamily="18" charset="0"/>
              </a:rPr>
              <a:t> olarak tarif edilmektedir.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>
          <a:xfrm>
            <a:off x="611188" y="500063"/>
            <a:ext cx="7999412" cy="12207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altLang="tr-TR" smtClean="0">
                <a:solidFill>
                  <a:srgbClr val="FFFF00"/>
                </a:solidFill>
                <a:effectLst/>
              </a:rPr>
              <a:t>Yetişkin Eğitimcide </a:t>
            </a:r>
            <a:br>
              <a:rPr lang="tr-TR" altLang="tr-TR" smtClean="0">
                <a:solidFill>
                  <a:srgbClr val="FFFF00"/>
                </a:solidFill>
                <a:effectLst/>
              </a:rPr>
            </a:br>
            <a:r>
              <a:rPr lang="tr-TR" altLang="tr-TR" smtClean="0">
                <a:solidFill>
                  <a:srgbClr val="FFFF00"/>
                </a:solidFill>
                <a:effectLst/>
              </a:rPr>
              <a:t>Bulunması Gereken Özellikler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750" y="1928813"/>
            <a:ext cx="8104188" cy="39290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Yetişkin öğrenenleri iyi tanımalı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Sürekli kendini yenilemeli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Amaç ve Kazanımları iyi belirlemeli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Yöntem ve Teknikleri iyi kullanmalı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Medya ve Materyalleri doğru seçmeli</a:t>
            </a:r>
          </a:p>
          <a:p>
            <a:pPr eaLnBrk="1" hangingPunct="1">
              <a:buFont typeface="Wingdings" pitchFamily="2" charset="2"/>
              <a:buChar char="Ø"/>
            </a:pPr>
            <a:endParaRPr lang="tr-TR" altLang="tr-TR" smtClean="0"/>
          </a:p>
        </p:txBody>
      </p:sp>
      <p:sp>
        <p:nvSpPr>
          <p:cNvPr id="52227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DB93C-E181-4D31-8144-795DC933868D}" type="slidenum">
              <a:rPr lang="tr-TR" altLang="tr-TR" smtClean="0">
                <a:cs typeface="Arial" charset="0"/>
              </a:rPr>
              <a:pPr/>
              <a:t>61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5650" y="428625"/>
            <a:ext cx="785495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tr-TR" altLang="tr-TR">
                <a:solidFill>
                  <a:srgbClr val="FFFF00"/>
                </a:solidFill>
                <a:effectLst/>
              </a:rPr>
              <a:t>Yetişkin Eğitimcide Bulunması Gereken Özellikler</a:t>
            </a: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00188"/>
            <a:ext cx="8286750" cy="4572000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000" dirty="0">
                <a:solidFill>
                  <a:srgbClr val="0000CC"/>
                </a:solidFill>
              </a:rPr>
              <a:t>Kursiyerlerin öğrenmeyi içselleştirmelerini sağlamalı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000" dirty="0">
                <a:solidFill>
                  <a:srgbClr val="0000CC"/>
                </a:solidFill>
              </a:rPr>
              <a:t>Eleştiriye açık olmalı ve kriz yönetebilmeli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000" dirty="0">
                <a:solidFill>
                  <a:srgbClr val="0000CC"/>
                </a:solidFill>
              </a:rPr>
              <a:t>Geribildirim almalı ve vermeli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000" b="1" u="sng" dirty="0">
                <a:solidFill>
                  <a:srgbClr val="0000CC"/>
                </a:solidFill>
              </a:rPr>
              <a:t>Tutarlı, Kapsayıcı, Sabırlı ve Esnek olabilmeli (</a:t>
            </a:r>
            <a:r>
              <a:rPr lang="tr-TR" sz="3000" b="1" u="sng" dirty="0" err="1">
                <a:solidFill>
                  <a:srgbClr val="0000CC"/>
                </a:solidFill>
              </a:rPr>
              <a:t>Farabi</a:t>
            </a:r>
            <a:r>
              <a:rPr lang="tr-TR" sz="3000" b="1" u="sng" dirty="0">
                <a:solidFill>
                  <a:srgbClr val="0000CC"/>
                </a:solidFill>
              </a:rPr>
              <a:t>)</a:t>
            </a:r>
            <a:endParaRPr lang="tr-TR" sz="3000" b="1" dirty="0">
              <a:solidFill>
                <a:srgbClr val="0000CC"/>
              </a:solidFill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000" dirty="0">
                <a:solidFill>
                  <a:srgbClr val="0000CC"/>
                </a:solidFill>
              </a:rPr>
              <a:t>Empati yapabilmeli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53251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790286-F9B9-4969-AECF-20C4F0D7FD7B}" type="slidenum">
              <a:rPr lang="tr-TR" altLang="tr-TR" smtClean="0">
                <a:cs typeface="Arial" charset="0"/>
              </a:rPr>
              <a:pPr/>
              <a:t>62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7999413" cy="1095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  <a:t/>
            </a:r>
            <a:b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Bir Yetişkin Eğitimcinin </a:t>
            </a:r>
            <a:r>
              <a:rPr lang="tr-TR" sz="3100" dirty="0">
                <a:solidFill>
                  <a:srgbClr val="FFFF00"/>
                </a:solidFill>
                <a:effectLst/>
              </a:rPr>
              <a:t/>
            </a:r>
            <a:br>
              <a:rPr lang="tr-TR" sz="3100" dirty="0">
                <a:solidFill>
                  <a:srgbClr val="FFFF00"/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Kendisine Sorması Gereken Sorular</a:t>
            </a:r>
            <a:endParaRPr lang="tr-TR" sz="3100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850" y="1643063"/>
            <a:ext cx="8569325" cy="43783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Yetişkin öğrenenlerin özelliklerini biliyor muyum?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Yetişkin öğrenenlere yetişkin bireyler olarak yaklaşıyor muyum?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Yetişkin öğreneni kendi evindeymiş gibi hissettirebiliyor muyum?</a:t>
            </a:r>
          </a:p>
          <a:p>
            <a:pPr eaLnBrk="1" hangingPunct="1">
              <a:buFont typeface="Wingdings 2" pitchFamily="18" charset="2"/>
              <a:buNone/>
            </a:pPr>
            <a:endParaRPr lang="tr-TR" altLang="tr-TR" sz="2200" smtClean="0">
              <a:solidFill>
                <a:srgbClr val="0000CC"/>
              </a:solidFill>
            </a:endParaRPr>
          </a:p>
        </p:txBody>
      </p:sp>
      <p:sp>
        <p:nvSpPr>
          <p:cNvPr id="54275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B1AE49-804F-4041-9477-43FE3F72B8D0}" type="slidenum">
              <a:rPr lang="tr-TR" altLang="tr-TR" smtClean="0">
                <a:cs typeface="Arial" charset="0"/>
              </a:rPr>
              <a:pPr/>
              <a:t>63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7999413" cy="1095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  <a:t/>
            </a:r>
            <a:b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Bir Yetişkin Eğitimcinin </a:t>
            </a:r>
            <a:r>
              <a:rPr lang="tr-TR" sz="3100" dirty="0">
                <a:solidFill>
                  <a:srgbClr val="FFFF00"/>
                </a:solidFill>
                <a:effectLst/>
              </a:rPr>
              <a:t/>
            </a:r>
            <a:br>
              <a:rPr lang="tr-TR" sz="3100" dirty="0">
                <a:solidFill>
                  <a:srgbClr val="FFFF00"/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Kendisine Sorması Gereken Sorular</a:t>
            </a:r>
            <a:endParaRPr lang="tr-TR" sz="3100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4464050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Yetişkin öğrenenlerin birbirlerini tanımalarına fırsat veriyor muyum?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Etkili iletişim kurabiliyor muyum?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Yetişkin öğrenenleri tartışmaya teşvik ediyor muyum?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Yetişkin öğrenenlerin dikkatini arttırabiliyor muyum?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dirty="0"/>
          </a:p>
        </p:txBody>
      </p:sp>
      <p:sp>
        <p:nvSpPr>
          <p:cNvPr id="55299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F759E4-27FA-47D0-94EC-948989750F87}" type="slidenum">
              <a:rPr lang="tr-TR" altLang="tr-TR" smtClean="0">
                <a:cs typeface="Arial" charset="0"/>
              </a:rPr>
              <a:pPr/>
              <a:t>64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7999413" cy="1095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  <a:t/>
            </a:r>
            <a:b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Bir Yetişkin Eğitimcinin </a:t>
            </a:r>
            <a:r>
              <a:rPr lang="tr-TR" sz="3100" dirty="0">
                <a:solidFill>
                  <a:srgbClr val="FFFF00"/>
                </a:solidFill>
                <a:effectLst/>
              </a:rPr>
              <a:t/>
            </a:r>
            <a:br>
              <a:rPr lang="tr-TR" sz="3100" dirty="0">
                <a:solidFill>
                  <a:srgbClr val="FFFF00"/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Kendisine Sorması Gereken Sorular</a:t>
            </a:r>
            <a:endParaRPr lang="tr-TR" sz="3100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44640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Yetişkin öğrenenleri üretmeye teşvik edebiliyor muyum?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Dersi yetişkin öğrenenlerin ihtiyaçlarına göre düzenleyebiliyor muyum?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tr-TR" altLang="tr-TR" smtClean="0"/>
          </a:p>
        </p:txBody>
      </p:sp>
      <p:sp>
        <p:nvSpPr>
          <p:cNvPr id="563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B9EEC5-32A3-48EC-8A04-551855D8A8E2}" type="slidenum">
              <a:rPr lang="tr-TR" altLang="tr-TR" smtClean="0">
                <a:cs typeface="Arial" charset="0"/>
              </a:rPr>
              <a:pPr/>
              <a:t>65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B838A0-F5FF-4EDE-8ABC-58874E6FB353}" type="slidenum">
              <a:rPr lang="tr-TR" altLang="tr-TR" sz="1200">
                <a:latin typeface="Verdana" pitchFamily="34" charset="0"/>
              </a:rPr>
              <a:pPr algn="r"/>
              <a:t>66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617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0113" y="908050"/>
            <a:ext cx="8243887" cy="7683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b="0" smtClean="0">
                <a:effectLst/>
                <a:latin typeface="Times New Roman" pitchFamily="18" charset="0"/>
              </a:rPr>
              <a:t>Yetişkin Eğitiminde Kullanılabilecek İpuçları</a:t>
            </a:r>
            <a:endParaRPr lang="en-US" altLang="tr-TR" sz="2400" b="0" smtClean="0">
              <a:effectLst/>
              <a:latin typeface="Times New Roman" pitchFamily="18" charset="0"/>
            </a:endParaRPr>
          </a:p>
        </p:txBody>
      </p:sp>
      <p:sp>
        <p:nvSpPr>
          <p:cNvPr id="161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017713"/>
            <a:ext cx="8415338" cy="4579937"/>
          </a:xfrm>
        </p:spPr>
        <p:txBody>
          <a:bodyPr lIns="91440" tIns="45720"/>
          <a:lstStyle/>
          <a:p>
            <a:pPr marL="609600" indent="-60960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tr-TR" altLang="tr-TR" b="1" smtClean="0">
                <a:latin typeface="Times New Roman" pitchFamily="18" charset="0"/>
              </a:rPr>
              <a:t>Ne anlatılacağını dersin başında söyleyin</a:t>
            </a:r>
            <a:r>
              <a:rPr lang="tr-TR" altLang="tr-TR" smtClean="0"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tr-TR" altLang="tr-TR" b="1" smtClean="0">
                <a:latin typeface="Times New Roman" pitchFamily="18" charset="0"/>
              </a:rPr>
              <a:t>Açık</a:t>
            </a:r>
            <a:r>
              <a:rPr lang="tr-TR" altLang="tr-TR" smtClean="0">
                <a:latin typeface="Times New Roman" pitchFamily="18" charset="0"/>
              </a:rPr>
              <a:t> ve </a:t>
            </a:r>
            <a:r>
              <a:rPr lang="tr-TR" altLang="tr-TR" b="1" smtClean="0">
                <a:latin typeface="Times New Roman" pitchFamily="18" charset="0"/>
              </a:rPr>
              <a:t>net</a:t>
            </a:r>
            <a:r>
              <a:rPr lang="tr-TR" altLang="tr-TR" smtClean="0">
                <a:latin typeface="Times New Roman" pitchFamily="18" charset="0"/>
              </a:rPr>
              <a:t> bir biçimde </a:t>
            </a:r>
            <a:r>
              <a:rPr lang="tr-TR" altLang="tr-TR" b="1" smtClean="0">
                <a:latin typeface="Times New Roman" pitchFamily="18" charset="0"/>
              </a:rPr>
              <a:t>anlatın</a:t>
            </a:r>
            <a:r>
              <a:rPr lang="tr-TR" altLang="tr-TR" smtClean="0"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tr-TR" altLang="tr-TR" b="1" smtClean="0">
                <a:latin typeface="Times New Roman" pitchFamily="18" charset="0"/>
              </a:rPr>
              <a:t>Aktif eğitim metotları</a:t>
            </a:r>
            <a:r>
              <a:rPr lang="tr-TR" altLang="tr-TR" smtClean="0">
                <a:latin typeface="Times New Roman" pitchFamily="18" charset="0"/>
              </a:rPr>
              <a:t> </a:t>
            </a:r>
            <a:r>
              <a:rPr lang="tr-TR" altLang="tr-TR" b="1" smtClean="0">
                <a:latin typeface="Times New Roman" pitchFamily="18" charset="0"/>
              </a:rPr>
              <a:t>kullanın</a:t>
            </a:r>
            <a:r>
              <a:rPr lang="tr-TR" altLang="tr-TR" smtClean="0"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tr-TR" altLang="tr-TR" b="1" smtClean="0">
                <a:latin typeface="Times New Roman" pitchFamily="18" charset="0"/>
              </a:rPr>
              <a:t>Mümkünse gösterin</a:t>
            </a:r>
            <a:r>
              <a:rPr lang="tr-TR" altLang="tr-TR" smtClean="0"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tr-TR" altLang="tr-TR" b="1" smtClean="0">
                <a:latin typeface="Times New Roman" pitchFamily="18" charset="0"/>
              </a:rPr>
              <a:t>Onların denemesini sağlayın</a:t>
            </a:r>
            <a:r>
              <a:rPr lang="tr-TR" altLang="tr-TR" smtClean="0"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tr-TR" altLang="tr-TR" b="1" smtClean="0">
                <a:latin typeface="Times New Roman" pitchFamily="18" charset="0"/>
              </a:rPr>
              <a:t>Katılımcıları gözleyin</a:t>
            </a:r>
            <a:r>
              <a:rPr lang="tr-TR" altLang="tr-TR" smtClean="0"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tr-TR" altLang="tr-TR" b="1" smtClean="0">
                <a:latin typeface="Times New Roman" pitchFamily="18" charset="0"/>
              </a:rPr>
              <a:t>Gelişme sağlandığında övün</a:t>
            </a:r>
            <a:r>
              <a:rPr lang="tr-TR" altLang="tr-TR" smtClean="0"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tr-TR" altLang="tr-TR" smtClean="0">
                <a:latin typeface="Times New Roman" pitchFamily="18" charset="0"/>
              </a:rPr>
              <a:t>Onlara </a:t>
            </a:r>
            <a:r>
              <a:rPr lang="tr-TR" altLang="tr-TR" b="1" smtClean="0">
                <a:latin typeface="Times New Roman" pitchFamily="18" charset="0"/>
              </a:rPr>
              <a:t>öğrendiklerini özetlemelerini isteyin</a:t>
            </a:r>
            <a:r>
              <a:rPr lang="tr-TR" altLang="tr-TR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4"/>
          <p:cNvSpPr txBox="1">
            <a:spLocks noChangeArrowheads="1"/>
          </p:cNvSpPr>
          <p:nvPr/>
        </p:nvSpPr>
        <p:spPr bwMode="auto">
          <a:xfrm>
            <a:off x="914400" y="10668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altLang="tr-TR" sz="2800">
              <a:latin typeface="Verdana" pitchFamily="34" charset="0"/>
            </a:endParaRPr>
          </a:p>
        </p:txBody>
      </p:sp>
      <p:sp>
        <p:nvSpPr>
          <p:cNvPr id="28" name="Rectangle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17" name="Rectangle 8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93688" y="404813"/>
            <a:ext cx="8785225" cy="5688012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</a:t>
            </a:r>
            <a:endParaRPr lang="tr-TR" sz="2400" b="1" dirty="0">
              <a:solidFill>
                <a:srgbClr val="FFFF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2400" b="1" dirty="0">
              <a:solidFill>
                <a:srgbClr val="FFFF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sz="2400" dirty="0"/>
          </a:p>
        </p:txBody>
      </p:sp>
      <p:sp>
        <p:nvSpPr>
          <p:cNvPr id="58372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F1FEC-15C9-4E2C-B320-469E739B0584}" type="slidenum">
              <a:rPr lang="tr-TR" altLang="tr-TR" smtClean="0">
                <a:cs typeface="Arial" charset="0"/>
              </a:rPr>
              <a:pPr/>
              <a:t>67</a:t>
            </a:fld>
            <a:endParaRPr lang="tr-TR" altLang="tr-TR" sz="1000" smtClean="0">
              <a:cs typeface="Arial" charset="0"/>
            </a:endParaRPr>
          </a:p>
        </p:txBody>
      </p:sp>
      <p:sp>
        <p:nvSpPr>
          <p:cNvPr id="7" name="Rectangle 25"/>
          <p:cNvSpPr txBox="1">
            <a:spLocks/>
          </p:cNvSpPr>
          <p:nvPr/>
        </p:nvSpPr>
        <p:spPr bwMode="auto">
          <a:xfrm>
            <a:off x="500063" y="476250"/>
            <a:ext cx="81438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altLang="tr-TR" sz="2800">
                <a:solidFill>
                  <a:srgbClr val="0000CC"/>
                </a:solidFill>
                <a:latin typeface="Verdana" pitchFamily="34" charset="0"/>
              </a:rPr>
              <a:t>                  </a:t>
            </a:r>
          </a:p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tr-TR" altLang="tr-TR" sz="2800">
              <a:solidFill>
                <a:srgbClr val="0000CC"/>
              </a:solidFill>
              <a:latin typeface="Verdana" pitchFamily="34" charset="0"/>
            </a:endParaRPr>
          </a:p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tr-TR" altLang="tr-TR" sz="2800">
              <a:solidFill>
                <a:srgbClr val="0000CC"/>
              </a:solidFill>
              <a:latin typeface="Verdana" pitchFamily="34" charset="0"/>
            </a:endParaRPr>
          </a:p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altLang="tr-TR" sz="6000">
              <a:solidFill>
                <a:srgbClr val="FF0000"/>
              </a:solidFill>
              <a:latin typeface="Verdana" pitchFamily="34" charset="0"/>
            </a:endParaRPr>
          </a:p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altLang="tr-TR" sz="6000">
                <a:solidFill>
                  <a:srgbClr val="FF0000"/>
                </a:solidFill>
                <a:latin typeface="Verdana" pitchFamily="34" charset="0"/>
              </a:rPr>
              <a:t>Kaynak</a:t>
            </a:r>
          </a:p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tr-TR" altLang="tr-TR" sz="2800">
              <a:solidFill>
                <a:srgbClr val="0000CC"/>
              </a:solidFill>
              <a:latin typeface="Verdana" pitchFamily="34" charset="0"/>
            </a:endParaRPr>
          </a:p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altLang="tr-TR" sz="2800">
                <a:solidFill>
                  <a:srgbClr val="0000CC"/>
                </a:solidFill>
                <a:latin typeface="Verdana" pitchFamily="34" charset="0"/>
              </a:rPr>
              <a:t> </a:t>
            </a:r>
            <a:r>
              <a:rPr lang="tr-TR" altLang="tr-TR" sz="2000">
                <a:solidFill>
                  <a:srgbClr val="0000CC"/>
                </a:solidFill>
                <a:latin typeface="Verdana" pitchFamily="34" charset="0"/>
              </a:rPr>
              <a:t>Dr. Serap KARABACAK  </a:t>
            </a:r>
          </a:p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altLang="tr-TR" sz="2000">
                <a:solidFill>
                  <a:srgbClr val="0000CC"/>
                </a:solidFill>
                <a:latin typeface="Verdana" pitchFamily="34" charset="0"/>
              </a:rPr>
              <a:t>       		Hayat Boyu Öğrenme Genel Müdürlüğü </a:t>
            </a:r>
          </a:p>
          <a:p>
            <a:pPr marL="265113" indent="-265113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altLang="tr-TR" sz="2000">
                <a:solidFill>
                  <a:srgbClr val="0000CC"/>
                </a:solidFill>
                <a:latin typeface="Verdana" pitchFamily="34" charset="0"/>
              </a:rPr>
              <a:t>                   İzleme ve Değerlendirme Daire Başkanlığı </a:t>
            </a: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88" y="908050"/>
            <a:ext cx="31464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7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Rectangle 24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13" y="428625"/>
            <a:ext cx="6757987" cy="4079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6000" dirty="0"/>
              <a:t>Yetişkin Eğitimi Ortamında Etkili İletişim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76250"/>
            <a:ext cx="7926387" cy="1123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 Eğitimi Ortamlarında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Yetişkinlerle İletişim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28625" y="1643063"/>
            <a:ext cx="8286750" cy="45720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smtClean="0">
                <a:solidFill>
                  <a:srgbClr val="0000CC"/>
                </a:solidFill>
              </a:rPr>
              <a:t>Yetişkinlerle gerçekleştirdiğiniz öğretim faaliyeti esnasında mesajınızı iletirken </a:t>
            </a:r>
            <a:r>
              <a:rPr lang="tr-TR" altLang="tr-TR" b="1" smtClean="0">
                <a:solidFill>
                  <a:srgbClr val="0000CC"/>
                </a:solidFill>
              </a:rPr>
              <a:t>sözcük seçiminiz </a:t>
            </a:r>
            <a:r>
              <a:rPr lang="tr-TR" altLang="tr-TR" smtClean="0">
                <a:solidFill>
                  <a:srgbClr val="0000CC"/>
                </a:solidFill>
              </a:rPr>
              <a:t>ve sesinizin yanı sıra,</a:t>
            </a:r>
          </a:p>
          <a:p>
            <a:pPr marL="0" indent="0"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smtClean="0">
                <a:solidFill>
                  <a:srgbClr val="0000CC"/>
                </a:solidFill>
              </a:rPr>
              <a:t>görünüşünüz, duruşunuz, göz temasınız, yüz ifadeleriniz, </a:t>
            </a:r>
            <a:r>
              <a:rPr lang="tr-TR" altLang="tr-TR" u="sng" smtClean="0">
                <a:solidFill>
                  <a:srgbClr val="0000CC"/>
                </a:solidFill>
              </a:rPr>
              <a:t>baş ve el, kol hareketleriniz </a:t>
            </a:r>
            <a:r>
              <a:rPr lang="tr-TR" altLang="tr-TR" smtClean="0">
                <a:solidFill>
                  <a:srgbClr val="0000CC"/>
                </a:solidFill>
              </a:rPr>
              <a:t>ile giydiğiniz kıyafetleriniz etkili olur. </a:t>
            </a:r>
          </a:p>
          <a:p>
            <a:pPr marL="0" indent="0" algn="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smtClean="0">
                <a:solidFill>
                  <a:srgbClr val="0000CC"/>
                </a:solidFill>
              </a:rPr>
              <a:t>(Yard. Doç. Dr. Hüseyin Kaygın) </a:t>
            </a:r>
          </a:p>
        </p:txBody>
      </p:sp>
      <p:sp>
        <p:nvSpPr>
          <p:cNvPr id="62467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776ABD-18EE-4283-8667-914EF4B2E788}" type="slidenum">
              <a:rPr lang="tr-TR" altLang="tr-TR" smtClean="0">
                <a:cs typeface="Arial" charset="0"/>
              </a:rPr>
              <a:pPr/>
              <a:t>69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5 Slayt Numarası Yer Tutucusu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1B5432-FDE5-43CD-B907-1582C1608C37}" type="slidenum">
              <a:rPr lang="tr-TR" altLang="tr-TR" sz="1200">
                <a:latin typeface="Verdana" pitchFamily="34" charset="0"/>
              </a:rPr>
              <a:pPr algn="r"/>
              <a:t>7</a:t>
            </a:fld>
            <a:endParaRPr lang="tr-TR" altLang="tr-TR" sz="1200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60438" y="836613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b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Yetişkin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017713"/>
            <a:ext cx="8199438" cy="4840287"/>
          </a:xfrm>
        </p:spPr>
        <p:txBody>
          <a:bodyPr lIns="91440" tIns="45720"/>
          <a:lstStyle/>
          <a:p>
            <a:pPr eaLnBrk="1" hangingPunct="1">
              <a:buSzPct val="120000"/>
              <a:buFontTx/>
              <a:buChar char="•"/>
            </a:pPr>
            <a:r>
              <a:rPr lang="tr-TR" altLang="tr-TR" sz="2000" b="1" u="sng" smtClean="0">
                <a:latin typeface="Times New Roman" pitchFamily="18" charset="0"/>
              </a:rPr>
              <a:t>Yetişkin çağında bilişsel değişiklikler</a:t>
            </a:r>
            <a:r>
              <a:rPr lang="tr-TR" altLang="tr-TR" sz="2000" smtClean="0">
                <a:latin typeface="Times New Roman" pitchFamily="18" charset="0"/>
              </a:rPr>
              <a:t>: </a:t>
            </a:r>
            <a:r>
              <a:rPr lang="tr-TR" altLang="tr-TR" sz="2000" b="1" smtClean="0">
                <a:latin typeface="Times New Roman" pitchFamily="18" charset="0"/>
              </a:rPr>
              <a:t>Zeka</a:t>
            </a:r>
            <a:r>
              <a:rPr lang="tr-TR" altLang="tr-TR" sz="2000" smtClean="0">
                <a:latin typeface="Times New Roman" pitchFamily="18" charset="0"/>
              </a:rPr>
              <a:t>; </a:t>
            </a:r>
            <a:r>
              <a:rPr lang="tr-TR" altLang="tr-TR" sz="2000" b="1" smtClean="0">
                <a:latin typeface="Times New Roman" pitchFamily="18" charset="0"/>
              </a:rPr>
              <a:t>çocukluktan</a:t>
            </a:r>
            <a:r>
              <a:rPr lang="tr-TR" altLang="tr-TR" sz="2000" smtClean="0">
                <a:latin typeface="Times New Roman" pitchFamily="18" charset="0"/>
              </a:rPr>
              <a:t> itibaren </a:t>
            </a:r>
            <a:r>
              <a:rPr lang="tr-TR" altLang="tr-TR" sz="2000" b="1" smtClean="0">
                <a:latin typeface="Times New Roman" pitchFamily="18" charset="0"/>
              </a:rPr>
              <a:t>hızla gelişir</a:t>
            </a:r>
            <a:r>
              <a:rPr lang="tr-TR" altLang="tr-TR" sz="2000" smtClean="0">
                <a:latin typeface="Times New Roman" pitchFamily="18" charset="0"/>
              </a:rPr>
              <a:t>, </a:t>
            </a:r>
            <a:r>
              <a:rPr lang="tr-TR" altLang="tr-TR" sz="2000" b="1" smtClean="0">
                <a:latin typeface="Times New Roman" pitchFamily="18" charset="0"/>
              </a:rPr>
              <a:t>20 </a:t>
            </a:r>
            <a:r>
              <a:rPr lang="tr-TR" altLang="tr-TR" sz="2000" smtClean="0">
                <a:latin typeface="Times New Roman" pitchFamily="18" charset="0"/>
              </a:rPr>
              <a:t>yaşından sonra </a:t>
            </a:r>
            <a:r>
              <a:rPr lang="tr-TR" altLang="tr-TR" sz="2000" b="1" smtClean="0">
                <a:latin typeface="Times New Roman" pitchFamily="18" charset="0"/>
              </a:rPr>
              <a:t>son hali</a:t>
            </a:r>
            <a:r>
              <a:rPr lang="tr-TR" altLang="tr-TR" sz="2000" smtClean="0">
                <a:latin typeface="Times New Roman" pitchFamily="18" charset="0"/>
              </a:rPr>
              <a:t>ni alır. </a:t>
            </a:r>
            <a:r>
              <a:rPr lang="tr-TR" altLang="tr-TR" sz="2000" b="1" smtClean="0">
                <a:latin typeface="Times New Roman" pitchFamily="18" charset="0"/>
              </a:rPr>
              <a:t>45 </a:t>
            </a:r>
            <a:r>
              <a:rPr lang="tr-TR" altLang="tr-TR" sz="2000" smtClean="0">
                <a:latin typeface="Times New Roman" pitchFamily="18" charset="0"/>
              </a:rPr>
              <a:t>yaşından sonra </a:t>
            </a:r>
            <a:r>
              <a:rPr lang="tr-TR" altLang="tr-TR" sz="2000" b="1" smtClean="0">
                <a:latin typeface="Times New Roman" pitchFamily="18" charset="0"/>
              </a:rPr>
              <a:t>öğrenme</a:t>
            </a:r>
            <a:r>
              <a:rPr lang="tr-TR" altLang="tr-TR" sz="2000" smtClean="0">
                <a:latin typeface="Times New Roman" pitchFamily="18" charset="0"/>
              </a:rPr>
              <a:t> ve </a:t>
            </a:r>
            <a:r>
              <a:rPr lang="tr-TR" altLang="tr-TR" sz="2000" b="1" smtClean="0">
                <a:latin typeface="Times New Roman" pitchFamily="18" charset="0"/>
              </a:rPr>
              <a:t>hafızada zayıflamalar</a:t>
            </a:r>
            <a:r>
              <a:rPr lang="tr-TR" altLang="tr-TR" sz="2000" smtClean="0">
                <a:latin typeface="Times New Roman" pitchFamily="18" charset="0"/>
              </a:rPr>
              <a:t> </a:t>
            </a:r>
            <a:r>
              <a:rPr lang="tr-TR" altLang="tr-TR" sz="2000" b="1" smtClean="0">
                <a:latin typeface="Times New Roman" pitchFamily="18" charset="0"/>
              </a:rPr>
              <a:t>başlar.</a:t>
            </a:r>
          </a:p>
          <a:p>
            <a:pPr eaLnBrk="1" hangingPunct="1">
              <a:buSzPct val="120000"/>
              <a:buFontTx/>
              <a:buChar char="•"/>
            </a:pPr>
            <a:endParaRPr lang="tr-TR" altLang="tr-TR" sz="2000" u="sng" smtClean="0">
              <a:latin typeface="Times New Roman" pitchFamily="18" charset="0"/>
            </a:endParaRPr>
          </a:p>
          <a:p>
            <a:pPr eaLnBrk="1" hangingPunct="1">
              <a:buSzPct val="120000"/>
              <a:buFontTx/>
              <a:buChar char="•"/>
            </a:pPr>
            <a:r>
              <a:rPr lang="tr-TR" altLang="tr-TR" sz="2000" b="1" u="sng" smtClean="0">
                <a:latin typeface="Times New Roman" pitchFamily="18" charset="0"/>
              </a:rPr>
              <a:t>Yetişkinlik çağında ilgiler</a:t>
            </a:r>
            <a:r>
              <a:rPr lang="tr-TR" altLang="tr-TR" sz="2000" smtClean="0">
                <a:latin typeface="Times New Roman" pitchFamily="18" charset="0"/>
              </a:rPr>
              <a:t>: Bireydeki </a:t>
            </a:r>
            <a:r>
              <a:rPr lang="tr-TR" altLang="tr-TR" sz="2000" b="1" smtClean="0">
                <a:latin typeface="Times New Roman" pitchFamily="18" charset="0"/>
              </a:rPr>
              <a:t>fiziksel gelişmeler</a:t>
            </a:r>
            <a:r>
              <a:rPr lang="tr-TR" altLang="tr-TR" sz="2000" smtClean="0">
                <a:latin typeface="Times New Roman" pitchFamily="18" charset="0"/>
              </a:rPr>
              <a:t>, </a:t>
            </a:r>
            <a:r>
              <a:rPr lang="tr-TR" altLang="tr-TR" sz="2000" b="1" smtClean="0">
                <a:latin typeface="Times New Roman" pitchFamily="18" charset="0"/>
              </a:rPr>
              <a:t>eğitim</a:t>
            </a:r>
            <a:r>
              <a:rPr lang="tr-TR" altLang="tr-TR" sz="2000" smtClean="0">
                <a:latin typeface="Times New Roman" pitchFamily="18" charset="0"/>
              </a:rPr>
              <a:t> ve </a:t>
            </a:r>
            <a:r>
              <a:rPr lang="tr-TR" altLang="tr-TR" sz="2000" b="1" smtClean="0">
                <a:latin typeface="Times New Roman" pitchFamily="18" charset="0"/>
              </a:rPr>
              <a:t>yaşam koşulları</a:t>
            </a:r>
            <a:r>
              <a:rPr lang="tr-TR" altLang="tr-TR" sz="2000" smtClean="0">
                <a:latin typeface="Times New Roman" pitchFamily="18" charset="0"/>
              </a:rPr>
              <a:t> sonucu </a:t>
            </a:r>
            <a:r>
              <a:rPr lang="tr-TR" altLang="tr-TR" sz="2000" b="1" smtClean="0">
                <a:latin typeface="Times New Roman" pitchFamily="18" charset="0"/>
              </a:rPr>
              <a:t>yetişkin ilgilerinde</a:t>
            </a:r>
            <a:r>
              <a:rPr lang="tr-TR" altLang="tr-TR" sz="2000" smtClean="0">
                <a:latin typeface="Times New Roman" pitchFamily="18" charset="0"/>
              </a:rPr>
              <a:t> </a:t>
            </a:r>
            <a:r>
              <a:rPr lang="tr-TR" altLang="tr-TR" sz="2000" b="1" smtClean="0">
                <a:latin typeface="Times New Roman" pitchFamily="18" charset="0"/>
              </a:rPr>
              <a:t>değişiklikler</a:t>
            </a:r>
            <a:r>
              <a:rPr lang="tr-TR" altLang="tr-TR" sz="2000" smtClean="0">
                <a:latin typeface="Times New Roman" pitchFamily="18" charset="0"/>
              </a:rPr>
              <a:t> meydana gelir.</a:t>
            </a:r>
          </a:p>
          <a:p>
            <a:pPr eaLnBrk="1" hangingPunct="1">
              <a:buSzPct val="120000"/>
              <a:buFontTx/>
              <a:buChar char="•"/>
            </a:pPr>
            <a:endParaRPr lang="tr-TR" altLang="tr-TR" sz="2000" u="sng" smtClean="0">
              <a:latin typeface="Times New Roman" pitchFamily="18" charset="0"/>
            </a:endParaRPr>
          </a:p>
          <a:p>
            <a:pPr eaLnBrk="1" hangingPunct="1">
              <a:buSzPct val="120000"/>
              <a:buFontTx/>
              <a:buChar char="•"/>
            </a:pPr>
            <a:r>
              <a:rPr lang="tr-TR" altLang="tr-TR" sz="2000" b="1" u="sng" smtClean="0">
                <a:latin typeface="Times New Roman" pitchFamily="18" charset="0"/>
              </a:rPr>
              <a:t>Sosyal gelişmeler</a:t>
            </a:r>
            <a:r>
              <a:rPr lang="tr-TR" altLang="tr-TR" sz="2000" smtClean="0">
                <a:latin typeface="Times New Roman" pitchFamily="18" charset="0"/>
              </a:rPr>
              <a:t>: Yaşadığı </a:t>
            </a:r>
            <a:r>
              <a:rPr lang="tr-TR" altLang="tr-TR" sz="2000" b="1" smtClean="0">
                <a:latin typeface="Times New Roman" pitchFamily="18" charset="0"/>
              </a:rPr>
              <a:t>topluma uyum sağlamak</a:t>
            </a:r>
            <a:r>
              <a:rPr lang="tr-TR" altLang="tr-TR" sz="2000" smtClean="0">
                <a:latin typeface="Times New Roman" pitchFamily="18" charset="0"/>
              </a:rPr>
              <a:t> ve </a:t>
            </a:r>
            <a:r>
              <a:rPr lang="tr-TR" altLang="tr-TR" sz="2000" b="1" smtClean="0">
                <a:latin typeface="Times New Roman" pitchFamily="18" charset="0"/>
              </a:rPr>
              <a:t>bir yeri olmak</a:t>
            </a:r>
            <a:r>
              <a:rPr lang="tr-TR" altLang="tr-TR" sz="2000" smtClean="0">
                <a:latin typeface="Times New Roman" pitchFamily="18" charset="0"/>
              </a:rPr>
              <a:t> yetişkinin en önemli gereksinmeleridir.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8"/>
            <a:ext cx="3071812" cy="5572125"/>
          </a:xfrm>
        </p:spPr>
      </p:pic>
      <p:sp>
        <p:nvSpPr>
          <p:cNvPr id="63490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2F4860-6729-4E70-938F-AE118276840E}" type="slidenum">
              <a:rPr lang="tr-TR" altLang="tr-TR" smtClean="0">
                <a:cs typeface="Arial" charset="0"/>
              </a:rPr>
              <a:pPr/>
              <a:t>70</a:t>
            </a:fld>
            <a:endParaRPr lang="tr-TR" altLang="tr-TR" sz="1000" smtClean="0">
              <a:cs typeface="Arial" charset="0"/>
            </a:endParaRPr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357688" y="4714875"/>
            <a:ext cx="4216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200">
                <a:solidFill>
                  <a:srgbClr val="0000CC"/>
                </a:solidFill>
                <a:latin typeface="Verdana" pitchFamily="34" charset="0"/>
              </a:rPr>
              <a:t>Ortamına uygun giyinmek önemlidir.</a:t>
            </a:r>
          </a:p>
          <a:p>
            <a:endParaRPr lang="tr-TR" altLang="tr-TR">
              <a:latin typeface="Verdana" pitchFamily="34" charset="0"/>
            </a:endParaRPr>
          </a:p>
          <a:p>
            <a:r>
              <a:rPr lang="tr-TR" altLang="tr-TR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57188"/>
            <a:ext cx="8358188" cy="6143625"/>
          </a:xfrm>
        </p:spPr>
        <p:txBody>
          <a:bodyPr>
            <a:normAutofit fontScale="25000" lnSpcReduction="20000"/>
          </a:bodyPr>
          <a:lstStyle/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11200" b="1" dirty="0">
                <a:solidFill>
                  <a:srgbClr val="FFFF00"/>
                </a:solidFill>
              </a:rPr>
              <a:t>Yetişkin eğitimi ortamlarında iletişimi olumsuz etkileyen durumlar;</a:t>
            </a:r>
            <a:endParaRPr lang="tr-TR" sz="8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1200" dirty="0">
                <a:solidFill>
                  <a:srgbClr val="0000CC"/>
                </a:solidFill>
              </a:rPr>
              <a:t>Kursiyerlerin adlarını öğrenememek </a:t>
            </a: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1200" dirty="0">
                <a:solidFill>
                  <a:srgbClr val="0000CC"/>
                </a:solidFill>
              </a:rPr>
              <a:t>Kursiyerlerin dikkatini çekmek için tahtaya, masaya ya da derslikteki herhangi bir objeye vurmak</a:t>
            </a: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1200" dirty="0">
                <a:solidFill>
                  <a:srgbClr val="0000CC"/>
                </a:solidFill>
              </a:rPr>
              <a:t>Kursiyerle uygun göz teması süresini kullanmayarak, duvara, başka yerlere bakmak (göz teması önemli)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dirty="0"/>
              <a:t> </a:t>
            </a:r>
          </a:p>
        </p:txBody>
      </p:sp>
      <p:sp>
        <p:nvSpPr>
          <p:cNvPr id="64514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FAD73E-1A75-43EA-A357-BAE861EA0B4E}" type="slidenum">
              <a:rPr lang="tr-TR" altLang="tr-TR" smtClean="0">
                <a:cs typeface="Arial" charset="0"/>
              </a:rPr>
              <a:pPr/>
              <a:t>71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358188" cy="6143625"/>
          </a:xfrm>
        </p:spPr>
        <p:txBody>
          <a:bodyPr>
            <a:normAutofit fontScale="25000" lnSpcReduction="20000"/>
          </a:bodyPr>
          <a:lstStyle/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9800" b="1" dirty="0">
                <a:solidFill>
                  <a:srgbClr val="FFFF00"/>
                </a:solidFill>
              </a:rPr>
              <a:t>Yetişkin eğitimi ortamlarında iletişimi olumsuz etkileyen durumlar;</a:t>
            </a:r>
            <a:endParaRPr lang="tr-TR" sz="9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1200" dirty="0">
                <a:solidFill>
                  <a:srgbClr val="0000CC"/>
                </a:solidFill>
              </a:rPr>
              <a:t>Derslikte, kursiyerlerin eğitici ve birbirleri ile </a:t>
            </a:r>
            <a:r>
              <a:rPr lang="tr-TR" sz="11200" b="1" dirty="0">
                <a:solidFill>
                  <a:srgbClr val="0000CC"/>
                </a:solidFill>
              </a:rPr>
              <a:t>iletişimini kısıtlayıcı bir oturma </a:t>
            </a:r>
            <a:r>
              <a:rPr lang="tr-TR" sz="11200" dirty="0">
                <a:solidFill>
                  <a:srgbClr val="0000CC"/>
                </a:solidFill>
              </a:rPr>
              <a:t>düzeninin olması (sözlü ve sözsüz iletişimde mimiklerin önemi)</a:t>
            </a: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1200" b="1" dirty="0">
                <a:solidFill>
                  <a:srgbClr val="0000CC"/>
                </a:solidFill>
              </a:rPr>
              <a:t>Cep telefonunun </a:t>
            </a:r>
            <a:r>
              <a:rPr lang="tr-TR" sz="11200" dirty="0">
                <a:solidFill>
                  <a:srgbClr val="0000CC"/>
                </a:solidFill>
              </a:rPr>
              <a:t>sesinin açık kalması </a:t>
            </a:r>
            <a:r>
              <a:rPr lang="tr-TR" sz="11200" dirty="0">
                <a:solidFill>
                  <a:srgbClr val="0070C0"/>
                </a:solidFill>
              </a:rPr>
              <a:t>(</a:t>
            </a:r>
            <a:r>
              <a:rPr lang="tr-TR" sz="9600" dirty="0">
                <a:solidFill>
                  <a:srgbClr val="0070C0"/>
                </a:solidFill>
              </a:rPr>
              <a:t>araştırmalarda en büyük iletişim engeli, saygısızlık olarak algılanıyor, iletişime devam şevkini kırıyor</a:t>
            </a:r>
            <a:r>
              <a:rPr lang="tr-TR" sz="11200" dirty="0">
                <a:solidFill>
                  <a:srgbClr val="0000CC"/>
                </a:solidFill>
              </a:rPr>
              <a:t>)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112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112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dirty="0"/>
              <a:t> </a:t>
            </a:r>
          </a:p>
        </p:txBody>
      </p:sp>
      <p:sp>
        <p:nvSpPr>
          <p:cNvPr id="66562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4C71FF-690C-4F36-ACDA-FB2EC59897C5}" type="slidenum">
              <a:rPr lang="tr-TR" altLang="tr-TR" smtClean="0">
                <a:cs typeface="Arial" charset="0"/>
              </a:rPr>
              <a:pPr/>
              <a:t>72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428625"/>
            <a:ext cx="8572500" cy="5643563"/>
          </a:xfrm>
        </p:spPr>
        <p:txBody>
          <a:bodyPr>
            <a:normAutofit fontScale="77500" lnSpcReduction="20000"/>
          </a:bodyPr>
          <a:lstStyle/>
          <a:p>
            <a:pPr marL="265176" indent="-265176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600" b="1" dirty="0">
                <a:solidFill>
                  <a:srgbClr val="FFFF00"/>
                </a:solidFill>
              </a:rPr>
              <a:t>Yetişkin eğitimi ortamlarında iletişimi olumsuz etkileyen durumlar </a:t>
            </a: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600" dirty="0">
                <a:solidFill>
                  <a:srgbClr val="0000CC"/>
                </a:solidFill>
              </a:rPr>
              <a:t>Kursiyerlerin eğitici tarafından yargılandığını ya da </a:t>
            </a:r>
            <a:r>
              <a:rPr lang="tr-TR" sz="3600" b="1" dirty="0">
                <a:solidFill>
                  <a:srgbClr val="0000CC"/>
                </a:solidFill>
              </a:rPr>
              <a:t>yıkıcı eleştiriye</a:t>
            </a:r>
            <a:r>
              <a:rPr lang="tr-TR" sz="3600" dirty="0">
                <a:solidFill>
                  <a:srgbClr val="0000CC"/>
                </a:solidFill>
              </a:rPr>
              <a:t> maruz kalabileceklerini hissetmeleri (kursların en çok terk nedenidir)</a:t>
            </a:r>
          </a:p>
          <a:p>
            <a:pPr marL="265176" indent="-265176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600" dirty="0">
                <a:solidFill>
                  <a:srgbClr val="0000CC"/>
                </a:solidFill>
              </a:rPr>
              <a:t>Eğiticinin, kursiyerlerin</a:t>
            </a:r>
            <a:r>
              <a:rPr lang="tr-TR" sz="3600" b="1" dirty="0">
                <a:solidFill>
                  <a:srgbClr val="0000CC"/>
                </a:solidFill>
              </a:rPr>
              <a:t> deneyimlerine saygı duymadığını hissetmeleri </a:t>
            </a:r>
            <a:endParaRPr lang="tr-TR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68610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CD2484-C7B4-424F-92E9-AD86D90D6088}" type="slidenum">
              <a:rPr lang="tr-TR" altLang="tr-TR" smtClean="0">
                <a:cs typeface="Arial" charset="0"/>
              </a:rPr>
              <a:pPr/>
              <a:t>73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613"/>
            <a:ext cx="8207375" cy="52895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3200" b="1" dirty="0">
                <a:solidFill>
                  <a:srgbClr val="FFFF00"/>
                </a:solidFill>
              </a:rPr>
              <a:t>Yetişkinlerle İyi İletişim Kurmak İçin Ne Yapmalıyız?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2200" dirty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Kursiyerlerinizin kendilerini rahat hissetmesini sağlayacak güvenilir bir eğitim ortamı oluşturun.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200" dirty="0">
              <a:solidFill>
                <a:srgbClr val="0000CC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Güvenilir bir eğitim ortamında, yıkıcı eleştiriler, yargılamalar, beden dili ile bile olsa yetişkini suçlayıcı davranışlar bulunamaz. </a:t>
            </a:r>
            <a:r>
              <a:rPr lang="tr-TR" dirty="0">
                <a:solidFill>
                  <a:srgbClr val="00B0F0"/>
                </a:solidFill>
              </a:rPr>
              <a:t>(</a:t>
            </a:r>
            <a:r>
              <a:rPr lang="tr-TR" dirty="0" err="1">
                <a:solidFill>
                  <a:srgbClr val="00B0F0"/>
                </a:solidFill>
              </a:rPr>
              <a:t>Mobbing</a:t>
            </a:r>
            <a:r>
              <a:rPr lang="tr-TR" dirty="0">
                <a:solidFill>
                  <a:srgbClr val="00B0F0"/>
                </a:solidFill>
              </a:rPr>
              <a:t> çalışması)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200" dirty="0">
              <a:solidFill>
                <a:srgbClr val="0000CC"/>
              </a:solidFill>
            </a:endParaRPr>
          </a:p>
        </p:txBody>
      </p:sp>
      <p:sp>
        <p:nvSpPr>
          <p:cNvPr id="69634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C5E3E0-10AF-42C5-A2B5-E4C1AC8D95A0}" type="slidenum">
              <a:rPr lang="tr-TR" altLang="tr-TR" smtClean="0">
                <a:cs typeface="Arial" charset="0"/>
              </a:rPr>
              <a:pPr/>
              <a:t>74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613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tr-TR" altLang="tr-TR" sz="2200" b="1" dirty="0" smtClean="0">
                <a:solidFill>
                  <a:srgbClr val="0000CC"/>
                </a:solidFill>
              </a:rPr>
              <a:t>	</a:t>
            </a:r>
            <a:r>
              <a:rPr lang="tr-TR" altLang="tr-TR" sz="2400" b="1" dirty="0" smtClean="0">
                <a:solidFill>
                  <a:srgbClr val="FFFF00"/>
                </a:solidFill>
              </a:rPr>
              <a:t>Yetişkinlerle İyi İletişim Kurmak İçin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tr-TR" altLang="tr-TR" sz="2400" b="1" dirty="0" smtClean="0">
                <a:solidFill>
                  <a:srgbClr val="FFFF00"/>
                </a:solidFill>
              </a:rPr>
              <a:t>Ne Yapmalıyız?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400" dirty="0" smtClean="0">
                <a:solidFill>
                  <a:srgbClr val="0000CC"/>
                </a:solidFill>
              </a:rPr>
              <a:t>Kendiniz sağlıklı iletişim kurduğunuz gibi, diğer kursiyerlerin de birbiri ile olumlu tutumlarla iletişim kurması için liderlik edin.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400" dirty="0" smtClean="0">
                <a:solidFill>
                  <a:srgbClr val="0000CC"/>
                </a:solidFill>
              </a:rPr>
              <a:t>Cesaret verici el işaretleri kullanın. Örneğin bir kişiye açık el, avuç içi yukarı dönük bir biçimde işaret edin.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400" dirty="0" smtClean="0">
                <a:solidFill>
                  <a:srgbClr val="0000CC"/>
                </a:solidFill>
              </a:rPr>
              <a:t>Takdir edin, başarılarından söz edin,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400" dirty="0" smtClean="0">
                <a:solidFill>
                  <a:srgbClr val="0000CC"/>
                </a:solidFill>
              </a:rPr>
              <a:t> Görmezden gelmeyin</a:t>
            </a:r>
            <a:r>
              <a:rPr lang="tr-TR" altLang="tr-TR" sz="2400" dirty="0" smtClean="0">
                <a:solidFill>
                  <a:srgbClr val="0000CC"/>
                </a:solidFill>
                <a:sym typeface="Wingdings" pitchFamily="2" charset="2"/>
              </a:rPr>
              <a:t> </a:t>
            </a:r>
            <a:endParaRPr lang="tr-TR" altLang="tr-TR" sz="24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tr-TR" altLang="tr-TR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tr-TR" altLang="tr-TR" dirty="0" smtClean="0"/>
          </a:p>
          <a:p>
            <a:pPr eaLnBrk="1" hangingPunct="1"/>
            <a:endParaRPr lang="tr-TR" altLang="tr-TR" dirty="0" smtClean="0"/>
          </a:p>
          <a:p>
            <a:pPr eaLnBrk="1" hangingPunct="1"/>
            <a:endParaRPr lang="tr-TR" altLang="tr-TR" dirty="0" smtClean="0"/>
          </a:p>
        </p:txBody>
      </p:sp>
      <p:sp>
        <p:nvSpPr>
          <p:cNvPr id="70658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33991-6900-4B7E-8ECE-032F502BF34C}" type="slidenum">
              <a:rPr lang="tr-TR" altLang="tr-TR" smtClean="0">
                <a:cs typeface="Arial" charset="0"/>
              </a:rPr>
              <a:pPr/>
              <a:t>75</a:t>
            </a:fld>
            <a:endParaRPr lang="tr-TR" altLang="tr-TR" sz="1000" smtClean="0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913" y="4286250"/>
            <a:ext cx="18716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7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Oval 28">
            <a:extLst>
              <a:ext uri="{FF2B5EF4-FFF2-40B4-BE49-F238E27FC236}"/>
            </a:extLst>
          </p:cNvPr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Rectangle 24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5" y="428625"/>
            <a:ext cx="8220075" cy="4079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6000" dirty="0"/>
              <a:t>Yetişkin Eğitiminde İçerik ve Materyal Kullanımı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00063"/>
            <a:ext cx="8391525" cy="54292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FFFF00"/>
                </a:solidFill>
              </a:rPr>
              <a:t>NEDEN MATERYAL KULLANILMALI?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3000" dirty="0">
                <a:solidFill>
                  <a:srgbClr val="0000CC"/>
                </a:solidFill>
              </a:rPr>
              <a:t>Eğitimde materyal kullanımının amaçları Öğrenmeyi kolaylaştırma,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3000" dirty="0">
                <a:solidFill>
                  <a:srgbClr val="0000CC"/>
                </a:solidFill>
              </a:rPr>
              <a:t>Öğrenmenin kalıcılığını sağlama bulunmaktadır.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3000" dirty="0">
                <a:solidFill>
                  <a:srgbClr val="0000CC"/>
                </a:solidFill>
              </a:rPr>
              <a:t>Alana çıkmadan önce deneme yapma imkânı verir.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tr-TR" sz="2200" dirty="0">
              <a:solidFill>
                <a:srgbClr val="0000CC"/>
              </a:solidFill>
            </a:endParaRPr>
          </a:p>
        </p:txBody>
      </p:sp>
      <p:sp>
        <p:nvSpPr>
          <p:cNvPr id="73730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FE6CEE-FF14-4CC2-AF02-097B9AA36557}" type="slidenum">
              <a:rPr lang="tr-TR" altLang="tr-TR" smtClean="0">
                <a:cs typeface="Arial" charset="0"/>
              </a:rPr>
              <a:pPr/>
              <a:t>77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Örgün eğitimde materyaller; okul öncesinde ve 1. sınıfta daha çok oyuncaklar olarak karşımıza çıkmaktadır. Platon’a göre oyuncağını kendi seçen ve o oyuncakla oyununu kuran çocuğun hangi mesleğe yatkın olduğu bile anlaşılabilir.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E7030-59D9-4C5A-8638-ED52B0A20163}" type="slidenum">
              <a:rPr lang="tr-TR" altLang="tr-TR" smtClean="0"/>
              <a:pPr>
                <a:defRPr/>
              </a:pPr>
              <a:t>78</a:t>
            </a:fld>
            <a:endParaRPr lang="tr-TR" altLang="tr-TR" sz="1000"/>
          </a:p>
        </p:txBody>
      </p:sp>
    </p:spTree>
    <p:extLst>
      <p:ext uri="{BB962C8B-B14F-4D97-AF65-F5344CB8AC3E}">
        <p14:creationId xmlns:p14="http://schemas.microsoft.com/office/powerpoint/2010/main" val="19555767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57188"/>
            <a:ext cx="8181975" cy="1214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Yetişkin Eğitiminde İçerik ve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Materyallere Yönelik Sorunlar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8313" y="1500188"/>
            <a:ext cx="8175625" cy="4500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400" smtClean="0">
                <a:solidFill>
                  <a:srgbClr val="0000CC"/>
                </a:solidFill>
              </a:rPr>
              <a:t>Materyale hiç ulaşamamak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400" smtClean="0">
                <a:solidFill>
                  <a:srgbClr val="0000CC"/>
                </a:solidFill>
              </a:rPr>
              <a:t>Materyalin yetişkinlere uygun içerikte olmaması (kullanılan kaynak, ergonomik açıdan-oturma 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400" smtClean="0">
                <a:solidFill>
                  <a:srgbClr val="0000CC"/>
                </a:solidFill>
              </a:rPr>
              <a:t>Materyallerin yetişkinlerin günlük hayatlarındaki rollerini ya da görevlerini desteklememesi,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2400" smtClean="0">
                <a:solidFill>
                  <a:srgbClr val="0000CC"/>
                </a:solidFill>
              </a:rPr>
              <a:t>Materyallerin </a:t>
            </a:r>
            <a:r>
              <a:rPr lang="tr-TR" altLang="tr-TR" sz="2400" b="1" smtClean="0">
                <a:solidFill>
                  <a:srgbClr val="0000CC"/>
                </a:solidFill>
              </a:rPr>
              <a:t>görsellerinin</a:t>
            </a:r>
            <a:r>
              <a:rPr lang="tr-TR" altLang="tr-TR" sz="2400" smtClean="0">
                <a:solidFill>
                  <a:srgbClr val="0000CC"/>
                </a:solidFill>
              </a:rPr>
              <a:t> yetişkin eğitimini desteklememesi </a:t>
            </a:r>
          </a:p>
        </p:txBody>
      </p:sp>
      <p:sp>
        <p:nvSpPr>
          <p:cNvPr id="74755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544628-65F3-4F12-999B-CE49A2F6378D}" type="slidenum">
              <a:rPr lang="tr-TR" altLang="tr-TR" smtClean="0">
                <a:cs typeface="Arial" charset="0"/>
              </a:rPr>
              <a:pPr/>
              <a:t>79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28625"/>
            <a:ext cx="8501063" cy="1571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0" dirty="0">
                <a:solidFill>
                  <a:srgbClr val="FF0000"/>
                </a:solidFill>
                <a:effectLst/>
              </a:rPr>
              <a:t>Ancak amaçları ve hedef kitlesi itibari ile </a:t>
            </a:r>
            <a:r>
              <a:rPr lang="tr-TR" sz="2800" dirty="0">
                <a:solidFill>
                  <a:srgbClr val="FF0000"/>
                </a:solidFill>
                <a:effectLst/>
              </a:rPr>
              <a:t>Yetişkin Eğitimine Göre Yetişkin Kimdir? </a:t>
            </a:r>
            <a:r>
              <a:rPr lang="tr-TR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sz="4000" dirty="0">
                <a:solidFill>
                  <a:srgbClr val="FFFF00"/>
                </a:solidFill>
              </a:rPr>
              <a:t>Yetişkin (Özellikleri)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188" y="1928813"/>
            <a:ext cx="8569325" cy="47148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Benlik algısı gelişmiş,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Sıkı otoriteden hoşlanmayan,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Deneyim birikimine sahip,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Yönetilmekten hoşlanmayan,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mtClean="0">
                <a:solidFill>
                  <a:srgbClr val="0000CC"/>
                </a:solidFill>
              </a:rPr>
              <a:t>Karşı karşıya kaldığı sorunlara çözüm getirebilecek öğrenmelere ilgi duyan,</a:t>
            </a:r>
          </a:p>
          <a:p>
            <a:pPr eaLnBrk="1" hangingPunct="1">
              <a:spcBef>
                <a:spcPts val="300"/>
              </a:spcBef>
            </a:pPr>
            <a:endParaRPr lang="tr-TR" altLang="tr-TR" smtClean="0"/>
          </a:p>
        </p:txBody>
      </p:sp>
      <p:sp>
        <p:nvSpPr>
          <p:cNvPr id="28675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E95EDB-F02B-41AB-B12A-ABD044DBF746}" type="slidenum">
              <a:rPr lang="tr-TR" altLang="tr-TR" smtClean="0">
                <a:cs typeface="Arial" charset="0"/>
              </a:rPr>
              <a:pPr/>
              <a:t>8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999412" cy="1123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392613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Hangi dönemde hangi materyal ?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Görme Yetisi dikkate alındığında;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 20-25 yaşları arasında en yüksek düzeydedir,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40-45 yaşlarında birden bire düşebilir,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dolayısıyla işitsel destekli araç ve materyaller kullanılmalı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>
              <a:solidFill>
                <a:srgbClr val="0000C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>
              <a:solidFill>
                <a:srgbClr val="0000CC"/>
              </a:solidFill>
            </a:endParaRPr>
          </a:p>
        </p:txBody>
      </p:sp>
      <p:sp>
        <p:nvSpPr>
          <p:cNvPr id="75779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BF383C-310A-44DE-A830-0F1DE3A8D115}" type="slidenum">
              <a:rPr lang="tr-TR" altLang="tr-TR" smtClean="0">
                <a:cs typeface="Arial" charset="0"/>
              </a:rPr>
              <a:pPr/>
              <a:t>80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0063"/>
            <a:ext cx="7999413" cy="1123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24413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Hangi dönemde hangi materyal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İşitme Yetisi dikkate alındığında;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Yaşın ilerlemesine bağlı olarak işitme gücünde azalma olabilir,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dolayısıyla; ses tonu iyi ayarlanmalı, dudak mimikleri anlaşılacak şekilde konuşulmalı </a:t>
            </a:r>
            <a:r>
              <a:rPr lang="tr-TR" u="sng" dirty="0">
                <a:solidFill>
                  <a:srgbClr val="0000CC"/>
                </a:solidFill>
              </a:rPr>
              <a:t>görsel destekli araç ve materyaller kullanılmalı.</a:t>
            </a:r>
            <a:r>
              <a:rPr lang="tr-TR" dirty="0">
                <a:solidFill>
                  <a:srgbClr val="0000CC"/>
                </a:solidFill>
              </a:rPr>
              <a:t> Bu destek araçları sağlıklı işitemeyen bir birey için tasarlanmalı</a:t>
            </a:r>
          </a:p>
        </p:txBody>
      </p:sp>
      <p:sp>
        <p:nvSpPr>
          <p:cNvPr id="7680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11ACE1-3407-4788-AC9A-70A4D1EDCBF4}" type="slidenum">
              <a:rPr lang="tr-TR" altLang="tr-TR" smtClean="0">
                <a:cs typeface="Arial" charset="0"/>
              </a:rPr>
              <a:pPr/>
              <a:t>81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321175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Hangi dönemde hangi materyal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Hafıza Yetisi dikkate alındığında;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Özellikle 45 yaşından sonra hafızada bir zayıflama görülebilir,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dolayısıyla; içerik belirleme, öğrenme hızını ayarlama motivasyon sağlanmalı ve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yeterli tekrar edilmeli</a:t>
            </a:r>
          </a:p>
        </p:txBody>
      </p:sp>
      <p:sp>
        <p:nvSpPr>
          <p:cNvPr id="7782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58F831-A877-480A-B8E8-31C48815EB96}" type="slidenum">
              <a:rPr lang="tr-TR" altLang="tr-TR" smtClean="0">
                <a:cs typeface="Arial" charset="0"/>
              </a:rPr>
              <a:pPr/>
              <a:t>82</a:t>
            </a:fld>
            <a:endParaRPr lang="tr-TR" altLang="tr-TR" sz="1000" smtClean="0">
              <a:cs typeface="Arial" charset="0"/>
            </a:endParaRPr>
          </a:p>
        </p:txBody>
      </p:sp>
      <p:sp>
        <p:nvSpPr>
          <p:cNvPr id="7" name="Başlık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11188" y="476250"/>
            <a:ext cx="7999412" cy="112395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b="1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Yetişkinlik Dönemlerinin </a:t>
            </a:r>
            <a:br>
              <a:rPr lang="tr-TR" sz="3600" b="1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tr-TR" sz="3600" b="1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İçerik ve Materyal Seçimine Etkisi</a:t>
            </a:r>
            <a:endParaRPr lang="tr-TR" sz="3600" b="1" dirty="0">
              <a:solidFill>
                <a:srgbClr val="FFFF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71625"/>
            <a:ext cx="7986713" cy="437832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2400" b="1" dirty="0">
                <a:solidFill>
                  <a:srgbClr val="0000CC"/>
                </a:solidFill>
              </a:rPr>
              <a:t>Yaşamsal durumların materyal olarak kullanılması ne demek?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2400" dirty="0">
                <a:solidFill>
                  <a:srgbClr val="0000CC"/>
                </a:solidFill>
              </a:rPr>
              <a:t>1- Eğitim aracı olarak hayatın kendisinden örneklerin kullanılması ile öğrenmenin tamamlanması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rgbClr val="0000CC"/>
                </a:solidFill>
              </a:rPr>
              <a:t>Yetişkin bu konularda kendi örneklerini paylaşmaya çok gönüllü olacaktır.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rgbClr val="0000CC"/>
                </a:solidFill>
              </a:rPr>
              <a:t>(Örn. Engelli aileleri) </a:t>
            </a:r>
          </a:p>
        </p:txBody>
      </p:sp>
      <p:sp>
        <p:nvSpPr>
          <p:cNvPr id="78850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EE140-DCEA-4187-B3CF-70CA578A33B6}" type="slidenum">
              <a:rPr lang="tr-TR" altLang="tr-TR" smtClean="0">
                <a:cs typeface="Arial" charset="0"/>
              </a:rPr>
              <a:pPr/>
              <a:t>83</a:t>
            </a:fld>
            <a:endParaRPr lang="tr-TR" altLang="tr-TR" sz="1000" smtClean="0">
              <a:cs typeface="Arial" charset="0"/>
            </a:endParaRPr>
          </a:p>
        </p:txBody>
      </p:sp>
      <p:sp>
        <p:nvSpPr>
          <p:cNvPr id="7" name="Başlık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999412" cy="1123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71625"/>
            <a:ext cx="7986713" cy="4429125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000" b="1" dirty="0">
                <a:solidFill>
                  <a:srgbClr val="0000CC"/>
                </a:solidFill>
              </a:rPr>
              <a:t>Yaşamsal durumların materyal olarak kullanılması ne demek?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2200" dirty="0">
              <a:solidFill>
                <a:srgbClr val="0000CC"/>
              </a:solidFill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2200" dirty="0">
                <a:solidFill>
                  <a:srgbClr val="0000CC"/>
                </a:solidFill>
              </a:rPr>
              <a:t>2- </a:t>
            </a:r>
            <a:r>
              <a:rPr lang="tr-TR" dirty="0">
                <a:solidFill>
                  <a:srgbClr val="0000CC"/>
                </a:solidFill>
              </a:rPr>
              <a:t>İnsanın kendisini (</a:t>
            </a:r>
            <a:r>
              <a:rPr lang="tr-TR" b="1" dirty="0">
                <a:solidFill>
                  <a:srgbClr val="0000CC"/>
                </a:solidFill>
              </a:rPr>
              <a:t>ayna</a:t>
            </a:r>
            <a:r>
              <a:rPr lang="tr-TR" dirty="0">
                <a:solidFill>
                  <a:srgbClr val="0000CC"/>
                </a:solidFill>
              </a:rPr>
              <a:t>) dışarıdan görmesini sağlayacak etkinliklerle öğrenmenin tamamlanması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Tiyatro, halk oyunları, konserler </a:t>
            </a:r>
            <a:r>
              <a:rPr lang="tr-TR" dirty="0" err="1">
                <a:solidFill>
                  <a:srgbClr val="0000CC"/>
                </a:solidFill>
              </a:rPr>
              <a:t>vb</a:t>
            </a:r>
            <a:r>
              <a:rPr lang="tr-TR" dirty="0">
                <a:solidFill>
                  <a:srgbClr val="0000CC"/>
                </a:solidFill>
              </a:rPr>
              <a:t>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Rol modeli kişiler örnek verilmeli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dirty="0"/>
          </a:p>
        </p:txBody>
      </p:sp>
      <p:sp>
        <p:nvSpPr>
          <p:cNvPr id="79874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4C5E6B-A113-4C33-972B-2B818D624B36}" type="slidenum">
              <a:rPr lang="tr-TR" altLang="tr-TR" smtClean="0">
                <a:cs typeface="Arial" charset="0"/>
              </a:rPr>
              <a:pPr/>
              <a:t>84</a:t>
            </a:fld>
            <a:endParaRPr lang="tr-TR" altLang="tr-TR" sz="1000" smtClean="0">
              <a:cs typeface="Arial" charset="0"/>
            </a:endParaRPr>
          </a:p>
        </p:txBody>
      </p:sp>
      <p:sp>
        <p:nvSpPr>
          <p:cNvPr id="7" name="Başlık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999412" cy="1123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643063"/>
            <a:ext cx="8183562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Eğitim içeriklerinin güncel olması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0000CC"/>
                </a:solidFill>
              </a:rPr>
              <a:t>Konu</a:t>
            </a:r>
            <a:r>
              <a:rPr lang="tr-TR" dirty="0">
                <a:solidFill>
                  <a:srgbClr val="0000CC"/>
                </a:solidFill>
              </a:rPr>
              <a:t>, konuşma metinleri ve görsellerin yetişkinlere uygun hazırlanması 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Eğitime sağlıklı erişim sağlayabilmek için teknik donanımın güçlü olması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Ses ve görüntü kalitesi </a:t>
            </a:r>
          </a:p>
        </p:txBody>
      </p:sp>
      <p:sp>
        <p:nvSpPr>
          <p:cNvPr id="80898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26C984-B40A-4E1C-91E5-0F4D670A777D}" type="slidenum">
              <a:rPr lang="tr-TR" altLang="tr-TR" smtClean="0">
                <a:cs typeface="Arial" charset="0"/>
              </a:rPr>
              <a:pPr/>
              <a:t>85</a:t>
            </a:fld>
            <a:endParaRPr lang="tr-TR" altLang="tr-TR" sz="1000" smtClean="0">
              <a:cs typeface="Arial" charset="0"/>
            </a:endParaRPr>
          </a:p>
        </p:txBody>
      </p:sp>
      <p:sp>
        <p:nvSpPr>
          <p:cNvPr id="7" name="Başlık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999412" cy="1123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71500" y="1643063"/>
            <a:ext cx="8001000" cy="421481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sz="2400" smtClean="0">
                <a:solidFill>
                  <a:srgbClr val="0000CC"/>
                </a:solidFill>
              </a:rPr>
              <a:t>Eğiticinin sunum yaptığı ya da ders anlattığında veya uzaktan eğitim etkinliğinde;</a:t>
            </a: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smtClean="0">
                <a:solidFill>
                  <a:srgbClr val="0000CC"/>
                </a:solidFill>
              </a:rPr>
              <a:t>Pedagojik tavır, tutum ve yargılardan uzak durması gerekmektedir. </a:t>
            </a: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smtClean="0">
                <a:solidFill>
                  <a:srgbClr val="0000CC"/>
                </a:solidFill>
              </a:rPr>
              <a:t>Androgojik eğitim dikkate alınmalıdır.</a:t>
            </a:r>
          </a:p>
        </p:txBody>
      </p:sp>
      <p:sp>
        <p:nvSpPr>
          <p:cNvPr id="81922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69775-7662-4B55-8B33-1AA91EFCBEC7}" type="slidenum">
              <a:rPr lang="tr-TR" altLang="tr-TR" smtClean="0">
                <a:cs typeface="Arial" charset="0"/>
              </a:rPr>
              <a:pPr/>
              <a:t>86</a:t>
            </a:fld>
            <a:endParaRPr lang="tr-TR" altLang="tr-TR" sz="1000" smtClean="0">
              <a:cs typeface="Arial" charset="0"/>
            </a:endParaRPr>
          </a:p>
        </p:txBody>
      </p:sp>
      <p:sp>
        <p:nvSpPr>
          <p:cNvPr id="7" name="Başlık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999412" cy="1123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FF0000"/>
                </a:solidFill>
              </a:rPr>
              <a:t>Yetişkin Eğitimine Göre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Yetişkin (özellikleri)</a:t>
            </a:r>
          </a:p>
        </p:txBody>
      </p:sp>
      <p:sp>
        <p:nvSpPr>
          <p:cNvPr id="2" name="İçerik Yer Tutucusu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43063"/>
            <a:ext cx="8605838" cy="5000625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/>
              <a:t>Aynı zamanda yetişkin;</a:t>
            </a:r>
          </a:p>
          <a:p>
            <a:pPr marL="265176" indent="-26517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Dayatmadan hoşlanmayan, </a:t>
            </a:r>
          </a:p>
          <a:p>
            <a:pPr marL="265176" indent="-26517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Davranış değişikliğine direnebilen,</a:t>
            </a:r>
          </a:p>
          <a:p>
            <a:pPr marL="265176" indent="-26517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Zaman zaman zor seçimler yapmak durumunda kalan,</a:t>
            </a:r>
          </a:p>
          <a:p>
            <a:pPr marL="265176" indent="-26517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Gereksinmelerine göre hareket eden,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sz="24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29699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5575E6-1E1E-4472-A901-EE0B70D9D006}" type="slidenum">
              <a:rPr lang="tr-TR" altLang="tr-TR" smtClean="0">
                <a:cs typeface="Arial" charset="0"/>
              </a:rPr>
              <a:pPr/>
              <a:t>9</a:t>
            </a:fld>
            <a:endParaRPr lang="tr-TR" altLang="tr-TR" sz="100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ilgi Yarışması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3036</Words>
  <Application>Microsoft Office PowerPoint</Application>
  <PresentationFormat>Ekran Gösterisi (4:3)</PresentationFormat>
  <Paragraphs>554</Paragraphs>
  <Slides>86</Slides>
  <Notes>39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86</vt:i4>
      </vt:variant>
    </vt:vector>
  </HeadingPairs>
  <TitlesOfParts>
    <vt:vector size="98" baseType="lpstr">
      <vt:lpstr>Arial</vt:lpstr>
      <vt:lpstr>Arial Rounded MT Bold</vt:lpstr>
      <vt:lpstr>Calibri</vt:lpstr>
      <vt:lpstr>Garamond</vt:lpstr>
      <vt:lpstr>Tahoma</vt:lpstr>
      <vt:lpstr>Times New Roman</vt:lpstr>
      <vt:lpstr>Trebuchet MS</vt:lpstr>
      <vt:lpstr>Verdana</vt:lpstr>
      <vt:lpstr>Wingdings</vt:lpstr>
      <vt:lpstr>Wingdings 2</vt:lpstr>
      <vt:lpstr>Bilgi Yarışması</vt:lpstr>
      <vt:lpstr>Görünüş</vt:lpstr>
      <vt:lpstr>Yetişkin Eğitimi  </vt:lpstr>
      <vt:lpstr>İÇERİK</vt:lpstr>
      <vt:lpstr>Yetişkin Kimdir?</vt:lpstr>
      <vt:lpstr>PowerPoint Sunusu</vt:lpstr>
      <vt:lpstr>PowerPoint Sunusu</vt:lpstr>
      <vt:lpstr>Yetişkin</vt:lpstr>
      <vt:lpstr>Yetişkin</vt:lpstr>
      <vt:lpstr>Ancak amaçları ve hedef kitlesi itibari ile Yetişkin Eğitimine Göre Yetişkin Kimdir?  Yetişkin (Özellikleri)</vt:lpstr>
      <vt:lpstr>Yetişkin Eğitimine Göre  Yetişkin (özellikleri)</vt:lpstr>
      <vt:lpstr>Yetişkin Eğitimine Göre  Yetişkin (özellikleri)</vt:lpstr>
      <vt:lpstr>Yetişkinlerin Özellikleri</vt:lpstr>
      <vt:lpstr>Yetişkinlerin Özellikleri</vt:lpstr>
      <vt:lpstr>Yetişkinlerin Özellikleri</vt:lpstr>
      <vt:lpstr>Yetişkin Eğitimi Nedir?</vt:lpstr>
      <vt:lpstr>Yetişkin Eğitimi</vt:lpstr>
      <vt:lpstr>Yetişkin Eğitimi</vt:lpstr>
      <vt:lpstr>Andragojinin  (Yetişkin Eğitiminin) İlkeleri </vt:lpstr>
      <vt:lpstr>Andragojinin  (Yetişkin Eğitiminin) İlkeleri </vt:lpstr>
      <vt:lpstr>PowerPoint Sunusu</vt:lpstr>
      <vt:lpstr>Andragojinin  (Yetişkin Eğitiminin) İlkeleri </vt:lpstr>
      <vt:lpstr>Andragojinin  (Yetişkin Eğitiminin) İlkeleri </vt:lpstr>
      <vt:lpstr>Andragojinin  (Yetişkin Eğitiminin) İlkeleri </vt:lpstr>
      <vt:lpstr>Andragojinin  (Yetişkin Eğitiminin) İlkeleri </vt:lpstr>
      <vt:lpstr>PowerPoint Sunusu</vt:lpstr>
      <vt:lpstr>Andragojinin  (Yetişkin Eğitiminin) İlkeleri </vt:lpstr>
      <vt:lpstr>PowerPoint Sunusu</vt:lpstr>
      <vt:lpstr>Andragojinin  (Yetişkin Eğitiminin) İlkeleri </vt:lpstr>
      <vt:lpstr>Andragojinin  (Yetişkin Eğitiminin) İlkeleri </vt:lpstr>
      <vt:lpstr>PowerPoint Sunusu</vt:lpstr>
      <vt:lpstr>PowerPoint Sunusu</vt:lpstr>
      <vt:lpstr>Andragojinin  (Yetişkin Eğitiminin) İlkeleri </vt:lpstr>
      <vt:lpstr>Yetişkin Eğitimi</vt:lpstr>
      <vt:lpstr> </vt:lpstr>
      <vt:lpstr>Yetişkinlerde Öğrenme</vt:lpstr>
      <vt:lpstr>Yetişkinlerde Öğrenme</vt:lpstr>
      <vt:lpstr>Yetişkinlerde Öğrenme</vt:lpstr>
      <vt:lpstr>Yetişkinlerde Öğrenme</vt:lpstr>
      <vt:lpstr>Yetişkinler için  en başarılı öğrenme yolları; </vt:lpstr>
      <vt:lpstr>Yetişkin Eğitiminde Amaç</vt:lpstr>
      <vt:lpstr>Yetişkin Eğitiminde Amaç</vt:lpstr>
      <vt:lpstr>Yetişkin Eğitiminde Amaç</vt:lpstr>
      <vt:lpstr>Yetişkin Eğitiminde Amaç</vt:lpstr>
      <vt:lpstr>Yetişkin Eğitiminde Amaç</vt:lpstr>
      <vt:lpstr>Yetişkin Eğitimini Gerekli Kılan Etmenler</vt:lpstr>
      <vt:lpstr>Yetişkinlerin Eğitsel Özellikleri</vt:lpstr>
      <vt:lpstr>Yetişkinlerin Eğitsel Özellikleri</vt:lpstr>
      <vt:lpstr>Yetişkinlerin Eğitsel Özellikleri</vt:lpstr>
      <vt:lpstr>Yetişkinlerin Eğitsel Özellikleri</vt:lpstr>
      <vt:lpstr>Yetişkin Eğitiminde Dikkat Edilecek Noktalar</vt:lpstr>
      <vt:lpstr>Yetişkin Eğitiminde Dikkat Edilecek Noktalar</vt:lpstr>
      <vt:lpstr>Yetişkin Eğitiminde Dikkat Edilecek Noktalar</vt:lpstr>
      <vt:lpstr>Yetişkin Eğitiminde Dikkat Edilecek Noktalar</vt:lpstr>
      <vt:lpstr>Yetişkin Eğitiminde Dikkat Edilecek Noktalar</vt:lpstr>
      <vt:lpstr>Yetişkin Eğitiminde Dikkat Edilecek Noktalar</vt:lpstr>
      <vt:lpstr>Yetişkin Eğitiminde Öğrenme Engelleri</vt:lpstr>
      <vt:lpstr>Yetişkin Eğitiminde Öğrenme Engelleri</vt:lpstr>
      <vt:lpstr>Yetişkin Eğitiminde Öğrenme Engelleri</vt:lpstr>
      <vt:lpstr>Yetişkin Eğitiminde Öğrenme Engelleri</vt:lpstr>
      <vt:lpstr>Yetişkin Eğitiminde Öğrenme Engelleri</vt:lpstr>
      <vt:lpstr>Yetişkin Eğitiminde Eğiticinin Rolü</vt:lpstr>
      <vt:lpstr>Yetişkin Eğitimcide  Bulunması Gereken Özellikler</vt:lpstr>
      <vt:lpstr>Yetişkin Eğitimcide Bulunması Gereken Özellikler</vt:lpstr>
      <vt:lpstr> Bir Yetişkin Eğitimcinin  Kendisine Sorması Gereken Sorular</vt:lpstr>
      <vt:lpstr> Bir Yetişkin Eğitimcinin  Kendisine Sorması Gereken Sorular</vt:lpstr>
      <vt:lpstr> Bir Yetişkin Eğitimcinin  Kendisine Sorması Gereken Sorular</vt:lpstr>
      <vt:lpstr>Yetişkin Eğitiminde Kullanılabilecek İpuçları</vt:lpstr>
      <vt:lpstr> </vt:lpstr>
      <vt:lpstr>Yetişkin Eğitimi Ortamında Etkili İletişim  </vt:lpstr>
      <vt:lpstr>Yetişkin Eğitimi Ortamlarında  Yetişkinlerle İletişim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Yetişkin Eğitiminde İçerik ve Materyal Kullanımı  </vt:lpstr>
      <vt:lpstr>PowerPoint Sunusu</vt:lpstr>
      <vt:lpstr>PowerPoint Sunusu</vt:lpstr>
      <vt:lpstr>          Yetişkin Eğitiminde İçerik ve Materyallere Yönelik Sorunlar</vt:lpstr>
      <vt:lpstr>Yetişkinlik Dönemlerinin  İçerik ve Materyal Seçimine Etkisi</vt:lpstr>
      <vt:lpstr>Yetişkinlik Dönemlerinin  İçerik ve Materyal Seçimine Etkisi</vt:lpstr>
      <vt:lpstr>PowerPoint Sunusu</vt:lpstr>
      <vt:lpstr>Yetişkinlik Dönemlerinin  İçerik ve Materyal Seçimine Etkisi</vt:lpstr>
      <vt:lpstr>Yetişkinlik Dönemlerinin  İçerik ve Materyal Seçimine Etkisi</vt:lpstr>
      <vt:lpstr>Yetişkinlik Dönemlerinin  İçerik ve Materyal Seçimine Etkisi</vt:lpstr>
      <vt:lpstr>Yetişkinlik Dönemlerinin  İçerik ve Materyal Seçimine Etkisi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Yetişkin Eğitimi  </dc:title>
  <dc:creator/>
  <cp:lastModifiedBy/>
  <cp:revision>2</cp:revision>
  <dcterms:created xsi:type="dcterms:W3CDTF">2017-08-15T19:40:38Z</dcterms:created>
  <dcterms:modified xsi:type="dcterms:W3CDTF">2019-06-26T09:01:45Z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1055</vt:i4>
  </property>
  <property fmtid="{D5CDD505-2E9C-101B-9397-08002B2CF9AE}" pid="3" name="_Version">
    <vt:lpwstr>12.0.4518</vt:lpwstr>
  </property>
</Properties>
</file>