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  <p:sldMasterId id="2147483661" r:id="rId3"/>
    <p:sldMasterId id="2147483665" r:id="rId4"/>
    <p:sldMasterId id="2147483667" r:id="rId5"/>
    <p:sldMasterId id="2147483669" r:id="rId6"/>
    <p:sldMasterId id="2147483673" r:id="rId7"/>
    <p:sldMasterId id="2147483677" r:id="rId8"/>
    <p:sldMasterId id="2147483679" r:id="rId9"/>
  </p:sldMasterIdLst>
  <p:notesMasterIdLst>
    <p:notesMasterId r:id="rId28"/>
  </p:notesMasterIdLst>
  <p:sldIdLst>
    <p:sldId id="283" r:id="rId10"/>
    <p:sldId id="257" r:id="rId11"/>
    <p:sldId id="258" r:id="rId12"/>
    <p:sldId id="259" r:id="rId13"/>
    <p:sldId id="264" r:id="rId14"/>
    <p:sldId id="280" r:id="rId15"/>
    <p:sldId id="265" r:id="rId16"/>
    <p:sldId id="266" r:id="rId17"/>
    <p:sldId id="267" r:id="rId18"/>
    <p:sldId id="268" r:id="rId19"/>
    <p:sldId id="269" r:id="rId20"/>
    <p:sldId id="282" r:id="rId21"/>
    <p:sldId id="274" r:id="rId22"/>
    <p:sldId id="275" r:id="rId23"/>
    <p:sldId id="276" r:id="rId24"/>
    <p:sldId id="277" r:id="rId25"/>
    <p:sldId id="281" r:id="rId26"/>
    <p:sldId id="278" r:id="rId2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A2A"/>
    <a:srgbClr val="FFFF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 varScale="1">
        <p:scale>
          <a:sx n="81" d="100"/>
          <a:sy n="81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152EF4-2A82-4114-BE74-C8568391263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3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4404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04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4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5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5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5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5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5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5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5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5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5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5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6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6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6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6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6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6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6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6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6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6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7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7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07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4407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407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4075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4076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4077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D00FC0-1D9A-43D9-8B7E-153511B604F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E5F24-3D82-44A4-944B-0A9AD2A429C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4E26-E013-41B5-B14D-81589DFD6AF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902DE2-0154-4810-8FB3-E7189226FD7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2CC2A-C367-49AE-934B-B3FA9E686D5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22E93-D570-4456-BE98-A3F73DEE02A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A61A5-A7D5-4C7E-B274-E5EBE1B0299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2FE38-36BF-4794-B954-4F9C96A2D4A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57359-172B-4C09-B849-F542D887D60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A084A-1D0E-4BCD-924C-99F90DAB2DD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5D6E0-6EF5-4E14-9B35-442168021F9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1B8E5-8DBD-48FD-9396-87D44F9247E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E4055-8FF9-4868-B815-9D5151E1F94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EF462-F0A1-463A-842F-E58F0B3795D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C4DB0-E986-4F95-90ED-E5A702DF410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63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3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63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63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63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63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58FD55-FF6A-492B-8898-67887B29C3C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184FB7-6C2B-4755-967C-046751C00757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A5460-C181-42AF-AF03-5CAA48952AE7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4D1249-0F3D-41C2-BA94-588169DD32B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9524EF-AE5D-4C45-AD3B-592D0E3CC0E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8D295E-35D6-4799-A9C2-645882EC269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D9CED0-9D1F-488C-BAC9-D466591E93D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87DDD-9D8F-421A-9831-3E12C10B022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EB6CFD-C109-4F7D-A3C7-CF96209F29F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C93505-A585-4BC9-8AC3-4A0C31BA48F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E4BDFC-B80F-4E82-9D40-F8794368D506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0D78B-1ACE-4EA1-8EC8-6492BD4124B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6246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963585-BA9E-448A-AC90-65823528B2E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1CBBA-FE20-49B9-A797-5989493A857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E9895-E2FD-47DB-A2DF-7FF08EA733C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EA9E5-DC14-4B09-AAB6-2285DB703CC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CA266-B554-40A7-BDA9-C87BC50142D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BF75F-E2D1-4E53-8495-A50C5CA6F0C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209E8-E676-4F85-921C-56EA01FFBE4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C94D5-6A1C-4C4C-B973-2C9E995B9A4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71EFE-9A55-4942-8FDA-990E0A30F5C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7F119-1620-486E-A067-ADDAD868F2E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95D32-53C8-41EA-804C-CE387A008CF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94B8-B6E3-4FB0-9BA3-B89B4E5EFEE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553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54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6554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4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4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4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4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4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4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4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4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5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5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5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55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55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55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6555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555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555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F82CF5-2EB7-43A7-97EA-A3222201D11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158CD-297E-47D6-B258-60F8228A56A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0860D-A94A-43FA-80BE-810B91519D4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7BB71-7F31-4647-952B-0F7E70EF51D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1B2D0-FB68-4528-8E44-65ABD236786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82CC6-4B56-46A6-9818-399D666B884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D0097-430F-4982-A79F-B07707A831E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31910-E032-47DF-B49D-F9B2CDA486C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AEB59-56B8-42EA-B426-77A38534F50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40AAE-4CA4-446C-836E-8EDF5A2BDC0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2664-A37F-45AC-A198-3F729E72507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8CF90-FE63-4B83-96EC-F689E22E0EC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EA5D231-6072-4BE8-8D95-A10E5085620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24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25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26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27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28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629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8630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70D377-A5DF-462C-8D92-A7B9930DBAA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FD3259-C199-4C7C-91E9-6930AAA85B9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FE6B7-8465-4960-A77D-4D88E1745EC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EA304-57AC-4643-94E3-8E7F82A012A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1E24E2-3E60-4DCC-BED9-14D9A0ECEB7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5AFB5B-4C27-4179-829B-22D4B0E3D10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10F4FD-78FD-43DA-888E-097F88C0F2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C397D8-EA17-4AF4-B18A-796BC110C4A7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D00939-B48D-4753-B1F7-D632622F4E77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0778FC-B06B-4C1B-818A-76420B0467F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84402F-C8AE-4E2D-BC59-1143BEBA36E8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7475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7475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475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5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5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6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6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6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6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6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6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6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6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6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6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7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7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7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7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7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7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7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7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7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7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8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78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7478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7478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8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8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8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8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8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8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9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9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9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9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9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9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9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79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74798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7479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80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74801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7480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80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80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80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80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80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80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80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481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74811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812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813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814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815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816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817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4818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7481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7482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7482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482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482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C2A8CA-2DA3-4D89-AA1F-EBABB67F07F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7CE02-C02E-42D9-A279-F985E5578AB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75502-256F-4CF2-A476-81F720EC8F7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6D930-7601-484A-B63B-B05C785DCC0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7E376-871B-4EFC-B8EE-83237BA541A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6D25E-15F4-42C7-8952-0BCC7C925A5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69336-24C9-4B3B-855C-E190954FFB0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99D5A-CDE7-4C1F-A666-85572EC2104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A526B-618A-4834-994B-CF40D4C45D4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C755C-A2CD-472E-8752-BEB693941E1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2BCD7-D995-418E-8C44-C824A042810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25F02-8EE5-4503-B516-05B298D9688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tr-TR" altLang="en-US"/>
              <a:t>Asıl başlık stili için tıklatın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 altLang="en-US"/>
              <a:t>Asıl alt başlık stilini düzenlemek için tıklatın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BB6983-139D-4B02-9663-BB36A3E6897A}" type="slidenum">
              <a:rPr lang="tr-TR" altLang="en-US"/>
              <a:pPr/>
              <a:t>‹#›</a:t>
            </a:fld>
            <a:endParaRPr lang="tr-TR" altLang="en-US"/>
          </a:p>
        </p:txBody>
      </p:sp>
      <p:sp>
        <p:nvSpPr>
          <p:cNvPr id="8090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706D5-94AC-4DF5-A7AC-AEDFF07FDF5B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33B27-503B-44D7-9455-940381E0A75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79320-EA44-4430-9FF7-86C2C488BCD7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4B5EF-7AAE-4F52-9432-EB5B736974A8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627F7-E8C7-4CF5-BC05-E7E5BA879FFD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C407D-9B87-49E8-9391-D120EA26B176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0E02C-B298-48E4-B749-7764D3BBBC48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A9605-FBE9-4249-95D2-6AFF6C3D0159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0412A-8745-4465-8BC3-481100D5841A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42D11-0AB5-41E1-BA91-525A7DA11E8E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71EFE-3E53-4C60-BE21-0895EEF8001F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8231E6AA-5E74-4DAB-A48F-BED48F0F210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3976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2400">
              <a:latin typeface="Times New Roman" pitchFamily="18" charset="0"/>
            </a:endParaRPr>
          </a:p>
        </p:txBody>
      </p:sp>
      <p:sp>
        <p:nvSpPr>
          <p:cNvPr id="83977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2400">
              <a:latin typeface="Times New Roman" pitchFamily="18" charset="0"/>
            </a:endParaRPr>
          </a:p>
        </p:txBody>
      </p:sp>
      <p:sp>
        <p:nvSpPr>
          <p:cNvPr id="83978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95A17-C26A-4FD5-98B4-957512BE17C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145BF-37A9-427D-B9B0-64DCC440A07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EBB76-FFBD-4F63-AA95-626A23D1C4D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89760-BE34-4B5D-B316-D5B511D5D8F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08851-A636-4887-9398-853CE12ECBC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5101E-A8B8-419D-94FA-75A1B57181E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3A755-4544-4750-AEFD-65043240D0F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CCB-F668-4297-95FA-8C3AD87A8F8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A385D-EDCB-418E-9514-6D546545494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37ADB-FB35-4E40-A8F7-8B700596F4E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901DD-D68D-4DAE-8062-D8CEF8ECEB7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01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4302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302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2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2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2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2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2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3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3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3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3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3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3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3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3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3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3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4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4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4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4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4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4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4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4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04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4304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4305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305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4305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305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6E48658-467C-43BE-A70D-1B249B143C0F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r-T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9AB49F6-74C7-47E9-84BF-1AE8586CE1B7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52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53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53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53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53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553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BA71326-E7F1-4E2B-941D-36E29254D8AF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53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r-TR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0694D53-084B-4551-9F6A-BF2F8FF4362B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45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5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645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45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45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45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45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F174991-9D4E-4CC9-820A-E7110434BF28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45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200966-34D3-4C47-B9EB-CF9F2CCFE08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67593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596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597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599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600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601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602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603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604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605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760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7373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7373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373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3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3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3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3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3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3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4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4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4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4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4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4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4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4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4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4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5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5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5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5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5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5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73758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7375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6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6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6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6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6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7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7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7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73774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7377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73777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7377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8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8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8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8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8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8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378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7378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8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8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9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9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9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9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379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737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7379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r-TR"/>
          </a:p>
        </p:txBody>
      </p:sp>
      <p:sp>
        <p:nvSpPr>
          <p:cNvPr id="7379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7379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657C7FE-F961-4065-B000-6F8EC2C2944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379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tr-TR" alt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tr-TR" altLang="en-US"/>
              <a:t>Devrek Anadolu Teknik Lise,Teknik Lise, Mesleki ve Teknik Eğitim Merkezi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649D039B-84C9-4FB0-8F31-82148AA20640}" type="slidenum">
              <a:rPr lang="tr-TR" altLang="en-US"/>
              <a:pPr/>
              <a:t>‹#›</a:t>
            </a:fld>
            <a:endParaRPr lang="tr-TR" altLang="en-US"/>
          </a:p>
        </p:txBody>
      </p:sp>
      <p:sp>
        <p:nvSpPr>
          <p:cNvPr id="798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tr-TR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tr-TR"/>
              <a:t>Devrek Anadolu Teknik Lise,Teknik Lise, Mesleki ve Teknik Eğitim Merkezi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962E859-7C17-438C-9EDB-F925A3CA25D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2400">
              <a:latin typeface="Times New Roman" pitchFamily="18" charset="0"/>
            </a:endParaRPr>
          </a:p>
        </p:txBody>
      </p:sp>
      <p:sp>
        <p:nvSpPr>
          <p:cNvPr id="8295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2400">
              <a:latin typeface="Times New Roman" pitchFamily="18" charset="0"/>
            </a:endParaRPr>
          </a:p>
        </p:txBody>
      </p:sp>
      <p:sp>
        <p:nvSpPr>
          <p:cNvPr id="8295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EĞİTİMDE ÖLÇME VE DEĞERLENDİRME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tr-TR" sz="3600" b="0">
                <a:solidFill>
                  <a:srgbClr val="FFFF00"/>
                </a:solidFill>
              </a:rPr>
              <a:t>c</a:t>
            </a:r>
            <a:r>
              <a:rPr lang="tr-TR" sz="3600">
                <a:solidFill>
                  <a:srgbClr val="FFFF00"/>
                </a:solidFill>
              </a:rPr>
              <a:t>) Test Sınavlar:</a:t>
            </a:r>
            <a:r>
              <a:rPr lang="tr-TR" sz="3600" b="0">
                <a:solidFill>
                  <a:srgbClr val="FFFF00"/>
                </a:solidFill>
              </a:rPr>
              <a:t/>
            </a:r>
            <a:br>
              <a:rPr lang="tr-TR" sz="3600" b="0">
                <a:solidFill>
                  <a:srgbClr val="FFFF00"/>
                </a:solidFill>
              </a:rPr>
            </a:br>
            <a:r>
              <a:rPr lang="tr-TR" sz="3600"/>
              <a:t> </a:t>
            </a:r>
            <a:r>
              <a:rPr lang="tr-TR" sz="3600">
                <a:solidFill>
                  <a:schemeClr val="tx1"/>
                </a:solidFill>
              </a:rPr>
              <a:t>Bu tür sınavlarda soru tiplerine bağlı olarak istenilen davranışın kazanılıp kazanılmadığı ölçülür. </a:t>
            </a:r>
            <a:br>
              <a:rPr lang="tr-TR" sz="3600">
                <a:solidFill>
                  <a:schemeClr val="tx1"/>
                </a:solidFill>
              </a:rPr>
            </a:br>
            <a:r>
              <a:rPr lang="tr-TR" sz="3600">
                <a:solidFill>
                  <a:schemeClr val="tx1"/>
                </a:solidFill>
              </a:rPr>
              <a:t>Çoktan seçmeli sorular öğrencinin doğru cevabı bulmasına yöneliktir.</a:t>
            </a:r>
            <a:br>
              <a:rPr lang="tr-TR" sz="3600">
                <a:solidFill>
                  <a:schemeClr val="tx1"/>
                </a:solidFill>
              </a:rPr>
            </a:br>
            <a:r>
              <a:rPr lang="tr-TR" sz="3600">
                <a:solidFill>
                  <a:schemeClr val="tx1"/>
                </a:solidFill>
              </a:rPr>
              <a:t>Boşluk doldurmada  ise öğrencinin verilen tanımı doğru anımsaması beklenir.</a:t>
            </a:r>
            <a:br>
              <a:rPr lang="tr-TR" sz="3600">
                <a:solidFill>
                  <a:schemeClr val="tx1"/>
                </a:solidFill>
              </a:rPr>
            </a:br>
            <a:r>
              <a:rPr lang="tr-TR" sz="3600">
                <a:solidFill>
                  <a:schemeClr val="tx1"/>
                </a:solidFill>
              </a:rPr>
              <a:t>Doğru -yanlış testleri ise doğru yorumu bulmaya yöneliktir.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2.Beceri Alanının Ölçülmesi: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tr-TR" dirty="0" smtClean="0"/>
              <a:t>     Beceri </a:t>
            </a:r>
            <a:r>
              <a:rPr lang="tr-TR" dirty="0"/>
              <a:t>davranışlarının ölçümü bilgi alanının ölçümünden farklıdır. Bilgi alanında kullanılan ölçme araçları beceri ölçümünde işe yaramaz, çünkü istenilen el becerisi ve tekniğin olgunlaşma düzeyinin tespitidir.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2.Beceri Alanının Ölçülmesi: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/>
              <a:t>     Öğrencilerde </a:t>
            </a:r>
            <a:r>
              <a:rPr lang="tr-TR" dirty="0"/>
              <a:t>beceri davranışı başlıca üç şekilde ölçülür.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r-TR" dirty="0"/>
              <a:t>Öğrenci çalışmalarını günlük olarak gözlemek ve bir gelişme çizelgesi üzerinde belirtmek,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tr-TR" dirty="0"/>
              <a:t>Öğrencinin yaptığı işleri incelemek, kontrol etmek,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tr-TR" dirty="0"/>
              <a:t>Öğrencinin kazandığı becerileri, iş testleri ile ölçmek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500" b="1"/>
              <a:t>İŞ ALIŞKANLIKLARI VE DAVRANIŞLAR: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Aşağıda bazı örnekleri verilmiştir.Bunları çoğaltmak mümkündür.</a:t>
            </a:r>
          </a:p>
          <a:p>
            <a:pPr>
              <a:lnSpc>
                <a:spcPct val="90000"/>
              </a:lnSpc>
            </a:pPr>
            <a:r>
              <a:rPr lang="tr-TR"/>
              <a:t>Alet ve avadanlıkları en iyi şekilde kullanmak,</a:t>
            </a:r>
          </a:p>
          <a:p>
            <a:pPr>
              <a:lnSpc>
                <a:spcPct val="90000"/>
              </a:lnSpc>
            </a:pPr>
            <a:r>
              <a:rPr lang="tr-TR"/>
              <a:t>Güvenlik tedbirlerini almak,</a:t>
            </a:r>
          </a:p>
          <a:p>
            <a:pPr>
              <a:lnSpc>
                <a:spcPct val="90000"/>
              </a:lnSpc>
            </a:pPr>
            <a:r>
              <a:rPr lang="tr-TR"/>
              <a:t>Teknolojik kurallara uymak,</a:t>
            </a:r>
          </a:p>
          <a:p>
            <a:pPr>
              <a:lnSpc>
                <a:spcPct val="90000"/>
              </a:lnSpc>
            </a:pPr>
            <a:r>
              <a:rPr lang="tr-TR"/>
              <a:t>Zamanı iyi kullanmak,</a:t>
            </a:r>
          </a:p>
          <a:p>
            <a:pPr>
              <a:lnSpc>
                <a:spcPct val="90000"/>
              </a:lnSpc>
            </a:pPr>
            <a:r>
              <a:rPr lang="tr-TR"/>
              <a:t>Yapılan işin kabul edilebilir standartlarda yapmak.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6425" cy="1143000"/>
          </a:xfrm>
        </p:spPr>
        <p:txBody>
          <a:bodyPr/>
          <a:lstStyle/>
          <a:p>
            <a:r>
              <a:rPr lang="tr-TR" sz="4000" b="1"/>
              <a:t>STANDARTLAŞMA</a:t>
            </a:r>
            <a:br>
              <a:rPr lang="tr-TR" sz="4000" b="1"/>
            </a:br>
            <a:endParaRPr lang="tr-TR" sz="4000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8226425" cy="3352800"/>
          </a:xfrm>
        </p:spPr>
        <p:txBody>
          <a:bodyPr/>
          <a:lstStyle/>
          <a:p>
            <a:r>
              <a:rPr lang="tr-TR"/>
              <a:t>Yapılan işte ekonomik yarar sağlamak için ilgili tarafların yardım ve işbirliği ile belirli kurallar koymak ve bu kuralları uygulama işlemidir.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Standartlaşmanın Amaçları</a:t>
            </a:r>
            <a:r>
              <a:rPr lang="tr-TR"/>
              <a:t>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/>
              <a:t>a</a:t>
            </a:r>
            <a:r>
              <a:rPr lang="tr-TR" dirty="0"/>
              <a:t>) Üretimde ve hizmette; iş gücü, malzeme ve enerji bakımından en yüksek verimi almak.</a:t>
            </a:r>
            <a:endParaRPr lang="tr-TR" b="1" dirty="0"/>
          </a:p>
          <a:p>
            <a:r>
              <a:rPr lang="tr-TR" b="1" dirty="0"/>
              <a:t>b) </a:t>
            </a:r>
            <a:r>
              <a:rPr lang="tr-TR" dirty="0"/>
              <a:t>İyi ve kaliteli mal üretmek,</a:t>
            </a:r>
            <a:endParaRPr lang="tr-TR" b="1" dirty="0"/>
          </a:p>
          <a:p>
            <a:r>
              <a:rPr lang="tr-TR" b="1" dirty="0"/>
              <a:t>c)</a:t>
            </a:r>
            <a:r>
              <a:rPr lang="tr-TR" dirty="0"/>
              <a:t> İnsan hayatını ve sağlığını korumak,</a:t>
            </a:r>
            <a:endParaRPr lang="tr-TR" b="1" dirty="0"/>
          </a:p>
          <a:p>
            <a:r>
              <a:rPr lang="tr-TR" b="1" dirty="0"/>
              <a:t>d) </a:t>
            </a:r>
            <a:r>
              <a:rPr lang="tr-TR" dirty="0"/>
              <a:t>İlgili bölümlerin arasındaki bilgi akışını kolaylaştırmak.</a:t>
            </a:r>
          </a:p>
          <a:p>
            <a:pPr>
              <a:buFont typeface="Wingdings" pitchFamily="2" charset="2"/>
              <a:buNone/>
            </a:pPr>
            <a:r>
              <a:rPr lang="tr-TR" b="1" dirty="0">
                <a:solidFill>
                  <a:srgbClr val="FF0000"/>
                </a:solidFill>
              </a:rPr>
              <a:t>Türkiye’de standartlar Türk Standartları Enstitüsü tarafından belirlenmektedir.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 b="1"/>
              <a:t>VERİMLİLİK</a:t>
            </a:r>
            <a:br>
              <a:rPr lang="tr-TR" sz="3800" b="1"/>
            </a:br>
            <a:endParaRPr lang="tr-TR" sz="3800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Üretim sürecine alınan girdilerle, bu süreç sonunda elde edilen çıktılar arasındaki orandır. </a:t>
            </a:r>
          </a:p>
          <a:p>
            <a:pPr>
              <a:buFont typeface="Wingdings" pitchFamily="2" charset="2"/>
              <a:buNone/>
            </a:pPr>
            <a:endParaRPr lang="tr-TR"/>
          </a:p>
          <a:p>
            <a:r>
              <a:rPr lang="tr-TR"/>
              <a:t>Kaynakların en ekonomik kullanımı da denilebilir.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</a:rPr>
              <a:t>verimliliği arttıracak </a:t>
            </a:r>
            <a:r>
              <a:rPr lang="tr-TR"/>
              <a:t>faktörler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114800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tr-TR"/>
              <a:t>Bilim ve teknolojideki gelişmeleri uygulamak, 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tr-TR"/>
              <a:t>üretim araçlarından tam olarak yararlanmak, 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tr-TR"/>
              <a:t>kaliteli girdiler (malzeme, ekipman ve kalifiye iş gücü) kullanmak, 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tr-TR"/>
              <a:t>iş güvenliğine dikkat etmek</a:t>
            </a:r>
          </a:p>
          <a:p>
            <a:pPr marL="571500" indent="-571500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tr-TR" b="1"/>
              <a:t>Türkiye’de verimlilik araştırmaları Milli Prodüktivite Merkezi tarafından yapılmaktadır</a:t>
            </a:r>
            <a:r>
              <a:rPr lang="tr-T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1.Ölçme</a:t>
            </a:r>
            <a:r>
              <a:rPr lang="tr-TR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Bir nesnenin-varlığın, belli bir özelliğe sahip olup olmadığının, sahipse; sahip oluş derecesinin gözlenip, gözlem sonuçlarının sembollerle ve özellikle sayı sembolleriyle belirtilmesidir.</a:t>
            </a:r>
          </a:p>
          <a:p>
            <a:r>
              <a:rPr lang="tr-TR" dirty="0"/>
              <a:t>Örneğin ağırlık ölçümü kilogramla, uzunluk ölçümü metre ile yapılır. Eğitim –öğretimde ölçme sınavlarla yapılır.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915816" y="6237312"/>
            <a:ext cx="2895600" cy="4572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2.Değerlendirme</a:t>
            </a:r>
            <a:r>
              <a:rPr lang="tr-TR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Yapılan ölçümlerden bir anlam çıkarmak, neticelerin yorumlanması ile bir sonuca, karar ve bir değer yargısına varmaktır.</a:t>
            </a:r>
          </a:p>
          <a:p>
            <a:pPr>
              <a:buFont typeface="Wingdings" pitchFamily="2" charset="2"/>
              <a:buNone/>
            </a:pPr>
            <a:r>
              <a:rPr lang="tr-TR" sz="2800"/>
              <a:t> </a:t>
            </a:r>
          </a:p>
          <a:p>
            <a:r>
              <a:rPr lang="tr-TR" sz="2800"/>
              <a:t>Örneğin alınan bir kumaşın boyu ölçülür, ölçülen boyun yetip yetmeyeceği ise değerlendirmedir. Sınavda öğrencinin aldığı not eğitimin değerlendirmesidir.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543050"/>
          </a:xfrm>
        </p:spPr>
        <p:txBody>
          <a:bodyPr/>
          <a:lstStyle/>
          <a:p>
            <a:r>
              <a:rPr lang="tr-TR" sz="4600"/>
              <a:t>Ölçme ve Değerlendirmenin Önemi</a:t>
            </a:r>
            <a:r>
              <a:rPr lang="tr-TR" sz="4800"/>
              <a:t> 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7924800" cy="4876800"/>
          </a:xfrm>
        </p:spPr>
        <p:txBody>
          <a:bodyPr/>
          <a:lstStyle/>
          <a:p>
            <a:pPr marL="609600" indent="-609600" algn="l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dirty="0"/>
              <a:t>Eğitim-öğretim olaylarının vazgeçilmez parçasıdırlar. </a:t>
            </a:r>
          </a:p>
          <a:p>
            <a:pPr marL="609600" indent="-609600" algn="l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dirty="0"/>
              <a:t>Bir öğrenci için kazandırılmak istenilen davranışın ne ölçüde kazandırıldığı bu sayede öğrenilir. </a:t>
            </a:r>
          </a:p>
          <a:p>
            <a:pPr marL="609600" indent="-609600" algn="l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dirty="0"/>
              <a:t>Ölçme  ile alınan sonuca göre yapılan değerlendirmede öğrencilerin eksik kalan yönleri tespit edilir ve giderilebilir.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/>
              <a:t>ÖLÇME </a:t>
            </a:r>
            <a:r>
              <a:rPr lang="tr-TR" sz="3200" b="1" dirty="0" smtClean="0"/>
              <a:t>ARACININ </a:t>
            </a:r>
            <a:r>
              <a:rPr lang="tr-TR" sz="3200" b="1" dirty="0"/>
              <a:t>NİTELİKLERİ</a:t>
            </a:r>
            <a:endParaRPr lang="tr-TR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dirty="0"/>
              <a:t>1.Ölçmek istenilen davranışları doğru olarak ölçmelidir. (Geçerlik)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b="1" dirty="0"/>
          </a:p>
          <a:p>
            <a:pPr>
              <a:lnSpc>
                <a:spcPct val="90000"/>
              </a:lnSpc>
            </a:pPr>
            <a:r>
              <a:rPr lang="tr-TR" b="1" dirty="0"/>
              <a:t>2.Ölçmek istenilen davranışları her zaman aynı şekilde ölçmelidir. (Güvenirlik)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b="1" dirty="0"/>
          </a:p>
          <a:p>
            <a:pPr>
              <a:lnSpc>
                <a:spcPct val="90000"/>
              </a:lnSpc>
            </a:pPr>
            <a:r>
              <a:rPr lang="tr-TR" b="1" dirty="0"/>
              <a:t>3.Kim uygularsa uygulasın aynı sonucu vermelidir. (Objektiflik)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441156"/>
          </a:xfrm>
        </p:spPr>
        <p:txBody>
          <a:bodyPr/>
          <a:lstStyle/>
          <a:p>
            <a:r>
              <a:rPr lang="tr-TR" sz="3200" b="1" dirty="0"/>
              <a:t> 4.Nitelik ve niceliklerine göre öğrenciyi bir birinden ayırt edebilmelidir. (Ayırt edicilik)</a:t>
            </a:r>
            <a:br>
              <a:rPr lang="tr-TR" sz="3200" b="1" dirty="0"/>
            </a:br>
            <a:r>
              <a:rPr lang="tr-TR" sz="3200" b="1" dirty="0"/>
              <a:t/>
            </a:r>
            <a:br>
              <a:rPr lang="tr-TR" sz="3200" b="1" dirty="0"/>
            </a:br>
            <a:r>
              <a:rPr lang="tr-TR" sz="3200" b="1" dirty="0"/>
              <a:t>5.Ölçmek istediği alanı yeter derecede kapsayabilmelidir. (Örnekleyicilik)</a:t>
            </a:r>
            <a:br>
              <a:rPr lang="tr-TR" sz="3200" b="1" dirty="0"/>
            </a:br>
            <a:r>
              <a:rPr lang="tr-TR" sz="3200" b="1" dirty="0"/>
              <a:t/>
            </a:r>
            <a:br>
              <a:rPr lang="tr-TR" sz="3200" b="1" dirty="0"/>
            </a:br>
            <a:r>
              <a:rPr lang="tr-TR" sz="3200" b="1" dirty="0"/>
              <a:t>6.Kolay uygulana bilmeli ve puanlana bilmelidir. (Kullanışlılık)</a:t>
            </a:r>
            <a:br>
              <a:rPr lang="tr-TR" sz="3200" b="1" dirty="0"/>
            </a:br>
            <a:endParaRPr lang="tr-T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762000"/>
          </a:xfrm>
        </p:spPr>
        <p:txBody>
          <a:bodyPr/>
          <a:lstStyle/>
          <a:p>
            <a:r>
              <a:rPr lang="tr-TR" sz="2800" b="0"/>
              <a:t/>
            </a:r>
            <a:br>
              <a:rPr lang="tr-TR" sz="2800" b="0"/>
            </a:br>
            <a:r>
              <a:rPr lang="tr-TR" sz="2800" b="0"/>
              <a:t>ÖLÇME VE DEĞERLENDİRME ARASINDAKİ FARKLAR</a:t>
            </a:r>
            <a:br>
              <a:rPr lang="tr-TR" sz="2800" b="0"/>
            </a:br>
            <a:endParaRPr lang="tr-TR" sz="2800" b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495800"/>
          </a:xfrm>
        </p:spPr>
        <p:txBody>
          <a:bodyPr/>
          <a:lstStyle/>
          <a:p>
            <a:pPr algn="ctr"/>
            <a:r>
              <a:rPr lang="tr-TR" sz="3600" b="1" dirty="0"/>
              <a:t>1. </a:t>
            </a:r>
            <a:r>
              <a:rPr lang="tr-TR" sz="3600" dirty="0"/>
              <a:t>Ölçme ile özelliğin, değişkenin miktarını belirleriz. </a:t>
            </a:r>
          </a:p>
          <a:p>
            <a:pPr algn="ctr">
              <a:buFontTx/>
              <a:buNone/>
            </a:pPr>
            <a:r>
              <a:rPr lang="tr-TR" sz="3600" dirty="0"/>
              <a:t>Değerlendirme ile ise bu miktarın yeterli olup olmadığını  veya amaca uyun olup olmadığını belirleriz.</a:t>
            </a:r>
            <a:endParaRPr lang="tr-TR" sz="3600" b="1" dirty="0"/>
          </a:p>
          <a:p>
            <a:pPr>
              <a:buFontTx/>
              <a:buNone/>
            </a:pPr>
            <a:endParaRPr lang="tr-TR" sz="3600" b="1" dirty="0"/>
          </a:p>
          <a:p>
            <a:pPr algn="ctr"/>
            <a:r>
              <a:rPr lang="tr-TR" sz="3600" b="1" dirty="0"/>
              <a:t>2. </a:t>
            </a:r>
            <a:r>
              <a:rPr lang="tr-TR" sz="3600" dirty="0"/>
              <a:t>Önce ölçme sonra değerlendirme yapılır.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r>
              <a:rPr lang="tr-TR" sz="3200" b="1"/>
              <a:t>EĞİTİMDE ÖLÇME ARAÇLARI</a:t>
            </a:r>
            <a:r>
              <a:rPr lang="tr-TR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  <a:noFill/>
        </p:spPr>
        <p:txBody>
          <a:bodyPr/>
          <a:lstStyle/>
          <a:p>
            <a:r>
              <a:rPr lang="tr-TR" sz="2800" b="1" dirty="0"/>
              <a:t>1.Bilgi Alanını Ölçülmesi</a:t>
            </a:r>
            <a:r>
              <a:rPr lang="tr-TR" sz="28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tr-TR" sz="2800" b="1" dirty="0"/>
              <a:t>a)Sözlü Sınavlar: </a:t>
            </a:r>
          </a:p>
          <a:p>
            <a:pPr>
              <a:buFont typeface="Wingdings" pitchFamily="2" charset="2"/>
              <a:buNone/>
            </a:pPr>
            <a:r>
              <a:rPr lang="tr-TR" sz="2800" dirty="0"/>
              <a:t>Öğrencinin istenilen davranışları kazanma derecesini ölçmek için konuşma yoluyla yapılan sınavlardır. </a:t>
            </a:r>
          </a:p>
          <a:p>
            <a:pPr>
              <a:buFont typeface="Wingdings" pitchFamily="2" charset="2"/>
              <a:buNone/>
            </a:pPr>
            <a:r>
              <a:rPr lang="tr-TR" sz="2800" dirty="0"/>
              <a:t>Öğrenciden konuyu anlatması ya da sorulacak kısa sorulara yanıt vermesi istenir.</a:t>
            </a:r>
          </a:p>
          <a:p>
            <a:pPr>
              <a:buFont typeface="Wingdings" pitchFamily="2" charset="2"/>
              <a:buNone/>
            </a:pPr>
            <a:r>
              <a:rPr lang="tr-TR" sz="2800" dirty="0"/>
              <a:t> Kolay ve fazla zaman almayan bir yöntemdir. Ancak öğrenciler heyecanlana bilir, ifade güçlüğü olanlar sorulara düzgün yanıt veremeye bilirler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tr-TR" sz="2600" b="1" dirty="0"/>
              <a:t>b)Yazılı Sınavlar</a:t>
            </a:r>
            <a:r>
              <a:rPr lang="tr-TR" sz="2600" dirty="0"/>
              <a:t>:</a:t>
            </a:r>
            <a:br>
              <a:rPr lang="tr-TR" sz="2600" dirty="0"/>
            </a:br>
            <a:r>
              <a:rPr lang="tr-TR" sz="2600" dirty="0"/>
              <a:t>Bu tür ölçmede öğrencinin davranışı kazanma durumu yazılı ifade ile ölçülmeye çalışılır. Sözlü sınavın yazıya dökülmüş halidir. </a:t>
            </a:r>
            <a:br>
              <a:rPr lang="tr-TR" sz="2600" dirty="0"/>
            </a:br>
            <a:r>
              <a:rPr lang="tr-TR" sz="2600" dirty="0"/>
              <a:t/>
            </a:r>
            <a:br>
              <a:rPr lang="tr-TR" sz="2600" dirty="0"/>
            </a:br>
            <a:r>
              <a:rPr lang="tr-TR" sz="2600" dirty="0"/>
              <a:t>İki türdür: Uzun cevaplı ve kısa cevaplı yazılı sınavlar.</a:t>
            </a:r>
            <a:br>
              <a:rPr lang="tr-TR" sz="2600" dirty="0"/>
            </a:br>
            <a:r>
              <a:rPr lang="tr-TR" sz="2600" dirty="0"/>
              <a:t/>
            </a:r>
            <a:br>
              <a:rPr lang="tr-TR" sz="2600" dirty="0"/>
            </a:br>
            <a:r>
              <a:rPr lang="tr-TR" sz="2600" dirty="0"/>
              <a:t>1-Uzun cevaplı sınavlar; yazılı ifadenin önemli olduğu derslerde kullanılmalıdır.</a:t>
            </a:r>
            <a:br>
              <a:rPr lang="tr-TR" sz="2600" dirty="0"/>
            </a:br>
            <a:r>
              <a:rPr lang="tr-TR" sz="2600" dirty="0"/>
              <a:t/>
            </a:r>
            <a:br>
              <a:rPr lang="tr-TR" sz="2600" dirty="0"/>
            </a:br>
            <a:r>
              <a:rPr lang="tr-TR" sz="2600" dirty="0"/>
              <a:t>2- kısa cevaplı sınavlar; bilgisinin olup olmadığı ölçülmek isteniliyorsa kullanılmalıdır.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ÖLÇME VE DEĞERLENDİRMESunu2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ku">
  <a:themeElements>
    <a:clrScheme name="Doku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oku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ku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ku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erde Açılıyor">
  <a:themeElements>
    <a:clrScheme name="Perde Açılıyor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Perde Açılıy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de Açılıyor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de Açılıyor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de Açılıyor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de Açılıyor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de Açılıyor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de Açılıyor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de Açılıyor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de Açılıyor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de Açılıyor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kyanus">
  <a:themeElements>
    <a:clrScheme name="Okyanus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kyanu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kyanus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Ekip Çalışması">
  <a:themeElements>
    <a:clrScheme name="Ekip Çalışması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Ekip Çalışması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kip Çalışması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Izgara Silinme Efekti">
  <a:themeElements>
    <a:clrScheme name="Izgara Silinme Efekti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Izgara Silinme Efekt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zgara Silinme Efekti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gara Silinme Efekti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Kenar Çizgili">
  <a:themeElements>
    <a:clrScheme name="Kenar Çizgil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enar Çizgil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Renkli Daireler">
  <a:themeElements>
    <a:clrScheme name="Renkli Daireler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Renkli Daire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nkli Daireler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nkli Daireler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nkli Daireler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nkli Daireler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nkli Daireler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nkli Daireler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nkli Daireler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nkli Daireler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nkli Daireler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nkli Daireler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ÖLÇME VE DEĞERLENDİRMESunu2</Template>
  <TotalTime>37</TotalTime>
  <Words>526</Words>
  <Application>Microsoft Office PowerPoint</Application>
  <PresentationFormat>Ekran Gösterisi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9</vt:i4>
      </vt:variant>
      <vt:variant>
        <vt:lpstr>Slayt Başlıkları</vt:lpstr>
      </vt:variant>
      <vt:variant>
        <vt:i4>18</vt:i4>
      </vt:variant>
    </vt:vector>
  </HeadingPairs>
  <TitlesOfParts>
    <vt:vector size="27" baseType="lpstr">
      <vt:lpstr>ÖLÇME VE DEĞERLENDİRMESunu2</vt:lpstr>
      <vt:lpstr>Doku</vt:lpstr>
      <vt:lpstr>Perde Açılıyor</vt:lpstr>
      <vt:lpstr>Okyanus</vt:lpstr>
      <vt:lpstr>Ekip Çalışması</vt:lpstr>
      <vt:lpstr>Art Arda Sıralı</vt:lpstr>
      <vt:lpstr>Izgara Silinme Efekti</vt:lpstr>
      <vt:lpstr>Kenar Çizgili</vt:lpstr>
      <vt:lpstr>Renkli Daireler</vt:lpstr>
      <vt:lpstr>EĞİTİMDE ÖLÇME VE DEĞERLENDİRME</vt:lpstr>
      <vt:lpstr>1.Ölçme </vt:lpstr>
      <vt:lpstr>2.Değerlendirme </vt:lpstr>
      <vt:lpstr>Ölçme ve Değerlendirmenin Önemi </vt:lpstr>
      <vt:lpstr>ÖLÇME ARACININ NİTELİKLERİ</vt:lpstr>
      <vt:lpstr> 4.Nitelik ve niceliklerine göre öğrenciyi bir birinden ayırt edebilmelidir. (Ayırt edicilik)  5.Ölçmek istediği alanı yeter derecede kapsayabilmelidir. (Örnekleyicilik)  6.Kolay uygulana bilmeli ve puanlana bilmelidir. (Kullanışlılık) </vt:lpstr>
      <vt:lpstr> ÖLÇME VE DEĞERLENDİRME ARASINDAKİ FARKLAR </vt:lpstr>
      <vt:lpstr>EĞİTİMDE ÖLÇME ARAÇLARI </vt:lpstr>
      <vt:lpstr>b)Yazılı Sınavlar: Bu tür ölçmede öğrencinin davranışı kazanma durumu yazılı ifade ile ölçülmeye çalışılır. Sözlü sınavın yazıya dökülmüş halidir.   İki türdür: Uzun cevaplı ve kısa cevaplı yazılı sınavlar.  1-Uzun cevaplı sınavlar; yazılı ifadenin önemli olduğu derslerde kullanılmalıdır.  2- kısa cevaplı sınavlar; bilgisinin olup olmadığı ölçülmek isteniliyorsa kullanılmalıdır.</vt:lpstr>
      <vt:lpstr>c) Test Sınavlar:  Bu tür sınavlarda soru tiplerine bağlı olarak istenilen davranışın kazanılıp kazanılmadığı ölçülür.  Çoktan seçmeli sorular öğrencinin doğru cevabı bulmasına yöneliktir. Boşluk doldurmada  ise öğrencinin verilen tanımı doğru anımsaması beklenir. Doğru -yanlış testleri ise doğru yorumu bulmaya yöneliktir.</vt:lpstr>
      <vt:lpstr>2.Beceri Alanının Ölçülmesi:</vt:lpstr>
      <vt:lpstr>2.Beceri Alanının Ölçülmesi:</vt:lpstr>
      <vt:lpstr>İŞ ALIŞKANLIKLARI VE DAVRANIŞLAR:</vt:lpstr>
      <vt:lpstr>STANDARTLAŞMA </vt:lpstr>
      <vt:lpstr>Standartlaşmanın Amaçları:</vt:lpstr>
      <vt:lpstr>VERİMLİLİK </vt:lpstr>
      <vt:lpstr>verimliliği arttıracak faktörler</vt:lpstr>
      <vt:lpstr>Türkiye’de verimlilik araştırmaları Milli Prodüktivite Merkezi tarafından yapılmaktadır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ÖLÇME VE DEĞERLENDİRME</dc:title>
  <dc:creator>pc</dc:creator>
  <cp:lastModifiedBy>Win7</cp:lastModifiedBy>
  <cp:revision>7</cp:revision>
  <cp:lastPrinted>1601-01-01T00:00:00Z</cp:lastPrinted>
  <dcterms:created xsi:type="dcterms:W3CDTF">2013-01-08T13:27:08Z</dcterms:created>
  <dcterms:modified xsi:type="dcterms:W3CDTF">2018-03-11T07:19:35Z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