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>
            <a:extLst>
              <a:ext uri="{FF2B5EF4-FFF2-40B4-BE49-F238E27FC236}">
                <a16:creationId xmlns:a16="http://schemas.microsoft.com/office/drawing/2014/main" id="{148E7047-2B3D-4F23-B760-5E496B90B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454FC-7FF1-4BC5-BE3B-79F530F306D0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5" name="18 Altbilgi Yer Tutucusu">
            <a:extLst>
              <a:ext uri="{FF2B5EF4-FFF2-40B4-BE49-F238E27FC236}">
                <a16:creationId xmlns:a16="http://schemas.microsoft.com/office/drawing/2014/main" id="{7196D7FC-7DCC-43FE-ADA5-1BFC44C55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6 Slayt Numarası Yer Tutucusu">
            <a:extLst>
              <a:ext uri="{FF2B5EF4-FFF2-40B4-BE49-F238E27FC236}">
                <a16:creationId xmlns:a16="http://schemas.microsoft.com/office/drawing/2014/main" id="{A0D27F9A-45B0-45DF-9008-749BCA130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E151C509-EE30-4EB5-920B-4A90FEFF34F6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023722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9 Veri Yer Tutucusu">
            <a:extLst>
              <a:ext uri="{FF2B5EF4-FFF2-40B4-BE49-F238E27FC236}">
                <a16:creationId xmlns:a16="http://schemas.microsoft.com/office/drawing/2014/main" id="{B15EAF1D-B1F3-4223-AC91-201568ABB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7525B-95EB-46C1-9572-1C7B9EDE973D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5" name="21 Altbilgi Yer Tutucusu">
            <a:extLst>
              <a:ext uri="{FF2B5EF4-FFF2-40B4-BE49-F238E27FC236}">
                <a16:creationId xmlns:a16="http://schemas.microsoft.com/office/drawing/2014/main" id="{A2EE1E0A-F925-4B2B-8B0E-8133DE3C5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>
            <a:extLst>
              <a:ext uri="{FF2B5EF4-FFF2-40B4-BE49-F238E27FC236}">
                <a16:creationId xmlns:a16="http://schemas.microsoft.com/office/drawing/2014/main" id="{DBBF70D6-1E3C-46E0-A4A5-EC682CD4F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32EAD0-84DF-4D45-8445-DB2D32DC0B9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46049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9 Veri Yer Tutucusu">
            <a:extLst>
              <a:ext uri="{FF2B5EF4-FFF2-40B4-BE49-F238E27FC236}">
                <a16:creationId xmlns:a16="http://schemas.microsoft.com/office/drawing/2014/main" id="{838260C7-B623-4A8B-A7A4-0E4EE71D2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B582-E86E-4E7C-88EE-1763846369A6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5" name="21 Altbilgi Yer Tutucusu">
            <a:extLst>
              <a:ext uri="{FF2B5EF4-FFF2-40B4-BE49-F238E27FC236}">
                <a16:creationId xmlns:a16="http://schemas.microsoft.com/office/drawing/2014/main" id="{09F9624F-27DD-418E-8CEB-C56B5D3F5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>
            <a:extLst>
              <a:ext uri="{FF2B5EF4-FFF2-40B4-BE49-F238E27FC236}">
                <a16:creationId xmlns:a16="http://schemas.microsoft.com/office/drawing/2014/main" id="{64FC1B60-5388-4B24-AE70-D2CCE6676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FB9AA-E5CE-4A40-85C5-819B6083CC3B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67281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9 Veri Yer Tutucusu">
            <a:extLst>
              <a:ext uri="{FF2B5EF4-FFF2-40B4-BE49-F238E27FC236}">
                <a16:creationId xmlns:a16="http://schemas.microsoft.com/office/drawing/2014/main" id="{755D941A-9EAA-448E-BBD7-77B523EE9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1DAA3-2B89-4170-A375-D6B6FBD064C0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5" name="21 Altbilgi Yer Tutucusu">
            <a:extLst>
              <a:ext uri="{FF2B5EF4-FFF2-40B4-BE49-F238E27FC236}">
                <a16:creationId xmlns:a16="http://schemas.microsoft.com/office/drawing/2014/main" id="{9775FE67-A580-43D4-A2F3-C2884C52E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>
            <a:extLst>
              <a:ext uri="{FF2B5EF4-FFF2-40B4-BE49-F238E27FC236}">
                <a16:creationId xmlns:a16="http://schemas.microsoft.com/office/drawing/2014/main" id="{4DBDDE7F-C5DF-4122-9B15-C78D6C072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B71980-0C28-41BD-8E2D-7BAC442F3C3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14995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>
            <a:extLst>
              <a:ext uri="{FF2B5EF4-FFF2-40B4-BE49-F238E27FC236}">
                <a16:creationId xmlns:a16="http://schemas.microsoft.com/office/drawing/2014/main" id="{27FF01B6-81A9-4833-995D-ABD44A7FC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6FCEB-5069-493D-8F83-CE1C4FFEAD16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5" name="4 Altbilgi Yer Tutucusu">
            <a:extLst>
              <a:ext uri="{FF2B5EF4-FFF2-40B4-BE49-F238E27FC236}">
                <a16:creationId xmlns:a16="http://schemas.microsoft.com/office/drawing/2014/main" id="{00FEAE2C-2ED4-47E1-9ECC-59D3ADF64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>
            <a:extLst>
              <a:ext uri="{FF2B5EF4-FFF2-40B4-BE49-F238E27FC236}">
                <a16:creationId xmlns:a16="http://schemas.microsoft.com/office/drawing/2014/main" id="{1615F01A-9611-495B-A86D-29494FDD8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5A104FBA-A7BE-4952-B127-234DEE59E85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978711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9 Veri Yer Tutucusu">
            <a:extLst>
              <a:ext uri="{FF2B5EF4-FFF2-40B4-BE49-F238E27FC236}">
                <a16:creationId xmlns:a16="http://schemas.microsoft.com/office/drawing/2014/main" id="{3C6413A6-6CDC-404A-A569-D45C53575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05EFE-1463-4DAA-A1E7-C46EF3AF1B8F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6" name="21 Altbilgi Yer Tutucusu">
            <a:extLst>
              <a:ext uri="{FF2B5EF4-FFF2-40B4-BE49-F238E27FC236}">
                <a16:creationId xmlns:a16="http://schemas.microsoft.com/office/drawing/2014/main" id="{C9F1736F-9441-4B94-8413-B67C72D7C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>
            <a:extLst>
              <a:ext uri="{FF2B5EF4-FFF2-40B4-BE49-F238E27FC236}">
                <a16:creationId xmlns:a16="http://schemas.microsoft.com/office/drawing/2014/main" id="{A8CB6C0E-F2B9-462F-9239-1A0C3698D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9D66C5-DCD4-4B72-BD8F-C1CD0809F29B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58939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9 Veri Yer Tutucusu">
            <a:extLst>
              <a:ext uri="{FF2B5EF4-FFF2-40B4-BE49-F238E27FC236}">
                <a16:creationId xmlns:a16="http://schemas.microsoft.com/office/drawing/2014/main" id="{9AE99146-B6C3-4F97-94E0-9E5764DEE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A55B2-287A-4B13-BC9F-19BF251FF413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8" name="21 Altbilgi Yer Tutucusu">
            <a:extLst>
              <a:ext uri="{FF2B5EF4-FFF2-40B4-BE49-F238E27FC236}">
                <a16:creationId xmlns:a16="http://schemas.microsoft.com/office/drawing/2014/main" id="{AE248AAC-AA33-4369-9B24-3EB959641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17 Slayt Numarası Yer Tutucusu">
            <a:extLst>
              <a:ext uri="{FF2B5EF4-FFF2-40B4-BE49-F238E27FC236}">
                <a16:creationId xmlns:a16="http://schemas.microsoft.com/office/drawing/2014/main" id="{266065DB-8ECF-4E35-9814-DB2FC653C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49D4A-A78E-4803-AB05-DFA45C940049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4768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9 Veri Yer Tutucusu">
            <a:extLst>
              <a:ext uri="{FF2B5EF4-FFF2-40B4-BE49-F238E27FC236}">
                <a16:creationId xmlns:a16="http://schemas.microsoft.com/office/drawing/2014/main" id="{61EAFD62-6FB7-4B33-80B5-F92CB9F4C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96DF6-725A-41B3-97C3-C89FC0FBDB2A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4" name="21 Altbilgi Yer Tutucusu">
            <a:extLst>
              <a:ext uri="{FF2B5EF4-FFF2-40B4-BE49-F238E27FC236}">
                <a16:creationId xmlns:a16="http://schemas.microsoft.com/office/drawing/2014/main" id="{878B8370-F842-467F-BE6A-D8ECC9EA4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>
            <a:extLst>
              <a:ext uri="{FF2B5EF4-FFF2-40B4-BE49-F238E27FC236}">
                <a16:creationId xmlns:a16="http://schemas.microsoft.com/office/drawing/2014/main" id="{62445EF0-465D-450A-BAB4-8E7106BA9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4070E4-F1C6-4B3D-9914-7DE3CA316FF1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1658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>
            <a:extLst>
              <a:ext uri="{FF2B5EF4-FFF2-40B4-BE49-F238E27FC236}">
                <a16:creationId xmlns:a16="http://schemas.microsoft.com/office/drawing/2014/main" id="{DF708C3E-466A-4199-A9C5-C600D2A81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712A-228C-42CE-AAF7-AC47FDE44368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3" name="21 Altbilgi Yer Tutucusu">
            <a:extLst>
              <a:ext uri="{FF2B5EF4-FFF2-40B4-BE49-F238E27FC236}">
                <a16:creationId xmlns:a16="http://schemas.microsoft.com/office/drawing/2014/main" id="{93CA755E-8E79-4B2C-AA3E-2BD66CB4D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>
            <a:extLst>
              <a:ext uri="{FF2B5EF4-FFF2-40B4-BE49-F238E27FC236}">
                <a16:creationId xmlns:a16="http://schemas.microsoft.com/office/drawing/2014/main" id="{10213D96-597B-4A65-B891-C9605B7DC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12B32-783E-4032-8461-E9C663D0AF1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79052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9 Veri Yer Tutucusu">
            <a:extLst>
              <a:ext uri="{FF2B5EF4-FFF2-40B4-BE49-F238E27FC236}">
                <a16:creationId xmlns:a16="http://schemas.microsoft.com/office/drawing/2014/main" id="{0E9D799E-DD9B-47C0-AB21-45A6C4637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C6A47-7B24-45E8-9CB3-332360023DAD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6" name="21 Altbilgi Yer Tutucusu">
            <a:extLst>
              <a:ext uri="{FF2B5EF4-FFF2-40B4-BE49-F238E27FC236}">
                <a16:creationId xmlns:a16="http://schemas.microsoft.com/office/drawing/2014/main" id="{2F3822CD-7E7E-4937-B71E-9390C1AD9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>
            <a:extLst>
              <a:ext uri="{FF2B5EF4-FFF2-40B4-BE49-F238E27FC236}">
                <a16:creationId xmlns:a16="http://schemas.microsoft.com/office/drawing/2014/main" id="{51A5598A-BB86-4C07-9A63-37AF35B67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450C93-97C0-42B7-8A73-35DA6FDC773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1714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>
            <a:extLst>
              <a:ext uri="{FF2B5EF4-FFF2-40B4-BE49-F238E27FC236}">
                <a16:creationId xmlns:a16="http://schemas.microsoft.com/office/drawing/2014/main" id="{4E3C64B2-0A86-476A-B032-24BFFB8B1AF8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4 Dik Üçgen">
            <a:extLst>
              <a:ext uri="{FF2B5EF4-FFF2-40B4-BE49-F238E27FC236}">
                <a16:creationId xmlns:a16="http://schemas.microsoft.com/office/drawing/2014/main" id="{78A72767-B79C-459F-BFCB-16D7622CC44A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5 Serbest Form">
            <a:extLst>
              <a:ext uri="{FF2B5EF4-FFF2-40B4-BE49-F238E27FC236}">
                <a16:creationId xmlns:a16="http://schemas.microsoft.com/office/drawing/2014/main" id="{42A9610B-B4F2-46B8-AEA4-5824E33F1119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16 Serbest Form">
            <a:extLst>
              <a:ext uri="{FF2B5EF4-FFF2-40B4-BE49-F238E27FC236}">
                <a16:creationId xmlns:a16="http://schemas.microsoft.com/office/drawing/2014/main" id="{5F5DD037-FF58-44C3-AB6B-E14CD890105C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>
            <a:extLst>
              <a:ext uri="{FF2B5EF4-FFF2-40B4-BE49-F238E27FC236}">
                <a16:creationId xmlns:a16="http://schemas.microsoft.com/office/drawing/2014/main" id="{CF7152FC-7D6C-4944-B893-31F7865D7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E0F39-9435-402E-A981-A680556994E5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10" name="5 Altbilgi Yer Tutucusu">
            <a:extLst>
              <a:ext uri="{FF2B5EF4-FFF2-40B4-BE49-F238E27FC236}">
                <a16:creationId xmlns:a16="http://schemas.microsoft.com/office/drawing/2014/main" id="{EB4EB538-A40E-4F6A-8172-EB65F32E3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6 Slayt Numarası Yer Tutucusu">
            <a:extLst>
              <a:ext uri="{FF2B5EF4-FFF2-40B4-BE49-F238E27FC236}">
                <a16:creationId xmlns:a16="http://schemas.microsoft.com/office/drawing/2014/main" id="{278CFC6D-D1CF-4704-9F5D-E39FCF1E1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B9761842-DA8C-468A-9815-46045733D357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8522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>
            <a:extLst>
              <a:ext uri="{FF2B5EF4-FFF2-40B4-BE49-F238E27FC236}">
                <a16:creationId xmlns:a16="http://schemas.microsoft.com/office/drawing/2014/main" id="{8A7697A4-C58D-4BA5-8765-9059D2B6E466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7 Serbest Form">
            <a:extLst>
              <a:ext uri="{FF2B5EF4-FFF2-40B4-BE49-F238E27FC236}">
                <a16:creationId xmlns:a16="http://schemas.microsoft.com/office/drawing/2014/main" id="{9886571E-D420-4C30-8098-3FF5EB832223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8 Başlık Yer Tutucusu">
            <a:extLst>
              <a:ext uri="{FF2B5EF4-FFF2-40B4-BE49-F238E27FC236}">
                <a16:creationId xmlns:a16="http://schemas.microsoft.com/office/drawing/2014/main" id="{817B58E2-2925-4027-99F9-DB03A536448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  <a:endParaRPr lang="en-US" altLang="tr-TR"/>
          </a:p>
        </p:txBody>
      </p:sp>
      <p:sp>
        <p:nvSpPr>
          <p:cNvPr id="1029" name="29 Metin Yer Tutucusu">
            <a:extLst>
              <a:ext uri="{FF2B5EF4-FFF2-40B4-BE49-F238E27FC236}">
                <a16:creationId xmlns:a16="http://schemas.microsoft.com/office/drawing/2014/main" id="{17CEEEA6-E42F-4246-BBD3-234C8120BD2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  <a:endParaRPr lang="en-US" altLang="tr-TR"/>
          </a:p>
        </p:txBody>
      </p:sp>
      <p:sp>
        <p:nvSpPr>
          <p:cNvPr id="10" name="9 Veri Yer Tutucusu">
            <a:extLst>
              <a:ext uri="{FF2B5EF4-FFF2-40B4-BE49-F238E27FC236}">
                <a16:creationId xmlns:a16="http://schemas.microsoft.com/office/drawing/2014/main" id="{8DC19B95-CAD1-44F0-B4B7-2868731CD6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C2BC5D-ED81-4644-A2BE-21B70E4B33A8}" type="datetimeFigureOut">
              <a:rPr lang="tr-TR"/>
              <a:pPr>
                <a:defRPr/>
              </a:pPr>
              <a:t>10.01.2018</a:t>
            </a:fld>
            <a:endParaRPr lang="tr-TR"/>
          </a:p>
        </p:txBody>
      </p:sp>
      <p:sp>
        <p:nvSpPr>
          <p:cNvPr id="22" name="21 Altbilgi Yer Tutucusu">
            <a:extLst>
              <a:ext uri="{FF2B5EF4-FFF2-40B4-BE49-F238E27FC236}">
                <a16:creationId xmlns:a16="http://schemas.microsoft.com/office/drawing/2014/main" id="{0CC40C86-C626-4C0B-9C32-A3069F7401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>
            <a:extLst>
              <a:ext uri="{FF2B5EF4-FFF2-40B4-BE49-F238E27FC236}">
                <a16:creationId xmlns:a16="http://schemas.microsoft.com/office/drawing/2014/main" id="{5A37BAF1-F444-48CE-B181-4FFE981A7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Constantia" panose="02030602050306030303" pitchFamily="18" charset="0"/>
              </a:defRPr>
            </a:lvl1pPr>
          </a:lstStyle>
          <a:p>
            <a:fld id="{8C516C20-C5C8-499E-A643-0B67322037BE}" type="slidenum">
              <a:rPr lang="tr-TR" altLang="tr-TR"/>
              <a:pPr/>
              <a:t>‹#›</a:t>
            </a:fld>
            <a:endParaRPr lang="tr-TR" altLang="tr-TR"/>
          </a:p>
        </p:txBody>
      </p:sp>
      <p:grpSp>
        <p:nvGrpSpPr>
          <p:cNvPr id="1033" name="1 Grup">
            <a:extLst>
              <a:ext uri="{FF2B5EF4-FFF2-40B4-BE49-F238E27FC236}">
                <a16:creationId xmlns:a16="http://schemas.microsoft.com/office/drawing/2014/main" id="{A580F070-5E94-452A-9B24-3749D33D4057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>
              <a:extLst>
                <a:ext uri="{FF2B5EF4-FFF2-40B4-BE49-F238E27FC236}">
                  <a16:creationId xmlns:a16="http://schemas.microsoft.com/office/drawing/2014/main" id="{64E33F29-AB95-400E-8C8D-719EFE8F5F0F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12 Serbest Form">
              <a:extLst>
                <a:ext uri="{FF2B5EF4-FFF2-40B4-BE49-F238E27FC236}">
                  <a16:creationId xmlns:a16="http://schemas.microsoft.com/office/drawing/2014/main" id="{ACBAEF7F-AAB7-405F-9DD6-B5CE98B196E2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>
            <a:extLst>
              <a:ext uri="{FF2B5EF4-FFF2-40B4-BE49-F238E27FC236}">
                <a16:creationId xmlns:a16="http://schemas.microsoft.com/office/drawing/2014/main" id="{68DB3573-4880-47E5-BF77-C4629E449A3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95288" y="260350"/>
            <a:ext cx="8137525" cy="7969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dirty="0"/>
              <a:t>İŞ SAĞLIĞI GÜVENLİĞİ MEVZUATI</a:t>
            </a:r>
          </a:p>
        </p:txBody>
      </p:sp>
      <p:sp>
        <p:nvSpPr>
          <p:cNvPr id="5123" name="4 İçerik Yer Tutucusu">
            <a:extLst>
              <a:ext uri="{FF2B5EF4-FFF2-40B4-BE49-F238E27FC236}">
                <a16:creationId xmlns:a16="http://schemas.microsoft.com/office/drawing/2014/main" id="{A0014B8A-2DCD-45CC-9370-57F63E4A154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8313" y="1268413"/>
            <a:ext cx="8207375" cy="4857750"/>
          </a:xfrm>
        </p:spPr>
        <p:txBody>
          <a:bodyPr/>
          <a:lstStyle/>
          <a:p>
            <a:r>
              <a:rPr lang="tr-TR" altLang="tr-TR" sz="3200"/>
              <a:t>•İş sağlığı güvenliği eğitimi;</a:t>
            </a:r>
          </a:p>
          <a:p>
            <a:r>
              <a:rPr lang="tr-TR" altLang="tr-TR" sz="3200"/>
              <a:t>•Çalışanların, işle ilgili riskleri, kazaları, ve sağlık sorunlarını </a:t>
            </a:r>
          </a:p>
          <a:p>
            <a:r>
              <a:rPr lang="tr-TR" altLang="tr-TR" sz="3200"/>
              <a:t>–Fark edebilme, </a:t>
            </a:r>
          </a:p>
          <a:p>
            <a:r>
              <a:rPr lang="tr-TR" altLang="tr-TR" sz="3200"/>
              <a:t>–Önleme </a:t>
            </a:r>
          </a:p>
          <a:p>
            <a:r>
              <a:rPr lang="tr-TR" altLang="tr-TR" sz="3200"/>
              <a:t>•Yeteneklerini arttırmayı amaçlar</a:t>
            </a:r>
          </a:p>
          <a:p>
            <a:r>
              <a:rPr lang="tr-TR" altLang="tr-TR" sz="3200"/>
              <a:t>•Temel iş sağlığı güvenliği eğitimi işyerinde tüm çalışanları kapsamalıdır.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5E137565-DA8D-4D9B-8613-C4D6F2172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00806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2200" b="1" dirty="0"/>
              <a:t>İŞ SAĞLIĞI GÜVENLİĞİ MEVZUATI</a:t>
            </a:r>
            <a:br>
              <a:rPr lang="tr-TR" sz="2200" dirty="0"/>
            </a:br>
            <a:r>
              <a:rPr lang="tr-TR" sz="2200" dirty="0"/>
              <a:t>ÇALIŞANLARIN İŞ SAĞLIĞI VE GÜVENLİĞİ EĞİTİMLERİNİN USUL VE ESASLARI HAKKINDA YÖNETMELİK 15 Mayıs 2013 </a:t>
            </a:r>
            <a:endParaRPr lang="tr-TR" dirty="0"/>
          </a:p>
        </p:txBody>
      </p:sp>
      <p:sp>
        <p:nvSpPr>
          <p:cNvPr id="14339" name="2 İçerik Yer Tutucusu">
            <a:extLst>
              <a:ext uri="{FF2B5EF4-FFF2-40B4-BE49-F238E27FC236}">
                <a16:creationId xmlns:a16="http://schemas.microsoft.com/office/drawing/2014/main" id="{18EBA41E-8907-4C83-B963-7EA661312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840287"/>
          </a:xfrm>
        </p:spPr>
        <p:txBody>
          <a:bodyPr/>
          <a:lstStyle/>
          <a:p>
            <a:pPr algn="ctr">
              <a:buFont typeface="Wingdings 2" panose="05020102010507070707" pitchFamily="18" charset="2"/>
              <a:buNone/>
            </a:pPr>
            <a:r>
              <a:rPr lang="tr-TR" altLang="tr-TR" b="1"/>
              <a:t>TEHLİKE SINIFI SIKLIK SÜRE</a:t>
            </a:r>
          </a:p>
          <a:p>
            <a:pPr algn="ctr">
              <a:buFont typeface="Wingdings 2" panose="05020102010507070707" pitchFamily="18" charset="2"/>
              <a:buNone/>
            </a:pPr>
            <a:r>
              <a:rPr lang="tr-TR" altLang="tr-TR" b="1"/>
              <a:t>	</a:t>
            </a:r>
          </a:p>
          <a:p>
            <a:r>
              <a:rPr lang="tr-TR" altLang="tr-TR"/>
              <a:t>Çok tehlikeli	Yılda en az bir defa	</a:t>
            </a:r>
          </a:p>
          <a:p>
            <a:r>
              <a:rPr lang="tr-TR" altLang="tr-TR"/>
              <a:t>En az 16 saat</a:t>
            </a:r>
          </a:p>
          <a:p>
            <a:pPr>
              <a:buFont typeface="Wingdings 2" panose="05020102010507070707" pitchFamily="18" charset="2"/>
              <a:buNone/>
            </a:pPr>
            <a:r>
              <a:rPr lang="tr-TR" altLang="tr-TR"/>
              <a:t>--------------------	</a:t>
            </a:r>
          </a:p>
          <a:p>
            <a:r>
              <a:rPr lang="sv-SE" altLang="tr-TR"/>
              <a:t>Tehlikeli	İki yılda en az bir defa	</a:t>
            </a:r>
            <a:endParaRPr lang="tr-TR" altLang="tr-TR"/>
          </a:p>
          <a:p>
            <a:r>
              <a:rPr lang="sv-SE" altLang="tr-TR"/>
              <a:t>En az 12 saat</a:t>
            </a:r>
            <a:endParaRPr lang="tr-TR" altLang="tr-TR"/>
          </a:p>
          <a:p>
            <a:pPr>
              <a:buFont typeface="Wingdings 2" panose="05020102010507070707" pitchFamily="18" charset="2"/>
              <a:buNone/>
            </a:pPr>
            <a:r>
              <a:rPr lang="tr-TR" altLang="tr-TR"/>
              <a:t>---------------------</a:t>
            </a:r>
            <a:r>
              <a:rPr lang="sv-SE" altLang="tr-TR"/>
              <a:t>	</a:t>
            </a:r>
          </a:p>
          <a:p>
            <a:r>
              <a:rPr lang="tr-TR" altLang="tr-TR"/>
              <a:t>Az tehlikeli	Üç yılda en az bir defa	</a:t>
            </a:r>
          </a:p>
          <a:p>
            <a:r>
              <a:rPr lang="tr-TR" altLang="tr-TR"/>
              <a:t>En az 8 saat	</a:t>
            </a:r>
          </a:p>
          <a:p>
            <a:endParaRPr lang="tr-TR" alt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>
            <a:extLst>
              <a:ext uri="{FF2B5EF4-FFF2-40B4-BE49-F238E27FC236}">
                <a16:creationId xmlns:a16="http://schemas.microsoft.com/office/drawing/2014/main" id="{DD09A004-9570-4919-AB99-584D3891A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008062"/>
          </a:xfrm>
        </p:spPr>
        <p:txBody>
          <a:bodyPr/>
          <a:lstStyle/>
          <a:p>
            <a:pPr algn="ctr"/>
            <a:r>
              <a:rPr lang="tr-TR" altLang="tr-TR" sz="2000" b="1"/>
              <a:t>İŞ SAĞLIĞI GÜVENLİĞİ MEVZUATI</a:t>
            </a:r>
            <a:br>
              <a:rPr lang="tr-TR" altLang="tr-TR" sz="2000"/>
            </a:br>
            <a:r>
              <a:rPr lang="tr-TR" altLang="tr-TR" sz="2000"/>
              <a:t>ÇALIŞANLARIN İŞ SAĞLIĞI VE GÜVENLİĞİ EĞİTİMLERİNİN USUL VE ESASLARI HAKKINDA YÖNETMELİK 15 Mayıs 2013 </a:t>
            </a:r>
          </a:p>
        </p:txBody>
      </p:sp>
      <p:sp>
        <p:nvSpPr>
          <p:cNvPr id="15363" name="2 İçerik Yer Tutucusu">
            <a:extLst>
              <a:ext uri="{FF2B5EF4-FFF2-40B4-BE49-F238E27FC236}">
                <a16:creationId xmlns:a16="http://schemas.microsoft.com/office/drawing/2014/main" id="{A63BACBC-3BD9-4CDF-B8E0-09BC1AB01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983162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tr-TR" altLang="tr-TR"/>
              <a:t>•Eğitim; </a:t>
            </a:r>
          </a:p>
          <a:p>
            <a:r>
              <a:rPr lang="tr-TR" altLang="tr-TR"/>
              <a:t>–Çalışanların kolayca anlayabileceği şekilde</a:t>
            </a:r>
          </a:p>
          <a:p>
            <a:r>
              <a:rPr lang="tr-TR" altLang="tr-TR"/>
              <a:t>–Teorik ve uygulamalı olarak düzenlenir</a:t>
            </a:r>
          </a:p>
          <a:p>
            <a:r>
              <a:rPr lang="tr-TR" altLang="tr-TR"/>
              <a:t>–Bireysel veya gruplar halinde verilir</a:t>
            </a:r>
          </a:p>
          <a:p>
            <a:r>
              <a:rPr lang="tr-TR" altLang="tr-TR"/>
              <a:t>•Verilen eğitim sonunda ölçme ve değerlendirme yapılır</a:t>
            </a:r>
          </a:p>
          <a:p>
            <a:r>
              <a:rPr lang="tr-TR" altLang="tr-TR"/>
              <a:t>•Değerlendirme sonuçlarına göre gerekirse</a:t>
            </a:r>
          </a:p>
          <a:p>
            <a:r>
              <a:rPr lang="tr-TR" altLang="tr-TR"/>
              <a:t>•Eğitim programı, veya eğitici değiştirilir </a:t>
            </a:r>
          </a:p>
          <a:p>
            <a:r>
              <a:rPr lang="tr-TR" altLang="tr-TR"/>
              <a:t>•Veya eğitim tekrarlanır </a:t>
            </a:r>
          </a:p>
          <a:p>
            <a:endParaRPr lang="tr-TR" altLang="tr-TR"/>
          </a:p>
          <a:p>
            <a:pPr>
              <a:buFont typeface="Wingdings 2" panose="05020102010507070707" pitchFamily="18" charset="2"/>
              <a:buNone/>
            </a:pPr>
            <a:endParaRPr lang="tr-TR" alt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Başlık">
            <a:extLst>
              <a:ext uri="{FF2B5EF4-FFF2-40B4-BE49-F238E27FC236}">
                <a16:creationId xmlns:a16="http://schemas.microsoft.com/office/drawing/2014/main" id="{4A0F3F8A-0E6C-4C04-9FCE-24BCE6FEF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008063"/>
          </a:xfrm>
        </p:spPr>
        <p:txBody>
          <a:bodyPr/>
          <a:lstStyle/>
          <a:p>
            <a:pPr algn="ctr"/>
            <a:r>
              <a:rPr lang="tr-TR" altLang="tr-TR" sz="2000" b="1"/>
              <a:t>İŞ SAĞLIĞI GÜVENLİĞİ MEVZUATI</a:t>
            </a:r>
            <a:br>
              <a:rPr lang="tr-TR" altLang="tr-TR" sz="2000"/>
            </a:br>
            <a:r>
              <a:rPr lang="tr-TR" altLang="tr-TR" sz="2000"/>
              <a:t>ÇALIŞANLARIN İŞ SAĞLIĞI VE GÜVENLİĞİ EĞİTİMLERİNİN USUL VE ESASLARI HAKKINDA YÖNETMELİK 15 Mayıs 2013 </a:t>
            </a: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9373480C-A69C-4CF7-BA9C-011D4F6FF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983162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Eğitimler belgelendirilir ve bu belgeler çalışanların özlük dosyalarında saklanır.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•Eğitim sonrası düzenlenecek belgede,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–eğitime katılan kişinin adı, soyadı, görev unvanı,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–eğitimin konusu, süresi,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–eğitimi verenin adı, soyadı, görev unvanı, imzası ve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–eğitimin tarihi yer alır.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•Eğitimlerin işyeri dışındaki bir kurum tarafından verilmesi durumunda bu kurumun unvanı da düzenlenen sertifikada yer alır</a:t>
            </a:r>
            <a:r>
              <a:rPr lang="tr-TR"/>
              <a:t>. 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33DA4416-0E94-432D-BDC5-3FC9D2314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6477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2000" b="1" dirty="0"/>
              <a:t>ÇALIŞANLARIN İŞ SAĞLIĞI VE GÜVENLİĞİ EĞİTİMLERİNİN USUL VE ESASLARI HAKKINDA YÖNETMELİK (15 mayıs 2013)Ek-1 Eğitim konuları</a:t>
            </a:r>
            <a:endParaRPr lang="tr-TR" sz="2000" dirty="0"/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F1B1E3D1-68DC-458F-B4A8-454735667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199062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b="1" dirty="0"/>
              <a:t>1.Genel konular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•a) Çalışma mevzuatı ile ilgili bilgiler,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•b) Çalışanların yasal hak ve sorumlulukları,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•c) İşyeri temizliği ve düzeni,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•ç) İş kazası ve meslek hastalığından doğan hukuki sonuçlar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b="1" dirty="0"/>
              <a:t>2. Sağlık konuları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•a) Meslek hastalıklarının sebepleri,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•b) Hastalıktan korunma prensipleri ve korunma tekniklerinin uygulanması,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•c) Biyolojik ve </a:t>
            </a:r>
            <a:r>
              <a:rPr lang="tr-TR" dirty="0" err="1"/>
              <a:t>psiko</a:t>
            </a:r>
            <a:r>
              <a:rPr lang="tr-TR" dirty="0"/>
              <a:t>-sosyal risk etmenleri,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•ç) İlkyardım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FFC5B82F-DFB9-414E-8035-6B3CF4333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192838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b="1" dirty="0"/>
              <a:t>ÇALIŞANLARIN İŞ SAĞLIĞI VE GÜVENLİĞİ EĞİTİMLERİNİN USUL VE ESASLARI HAKKINDA YÖNETMELİK (15 mayıs 2013)Ek-1 Eğitim konuları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b="1" dirty="0"/>
              <a:t>3. Teknik konular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•a) Kimyasal, fiziksel ve ergonomik risk etmenleri,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•b) Elle kaldırma ve taşıma,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ES" dirty="0"/>
              <a:t>•c) Parlama, patlama, yangın ve yangından korunma,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•ç) İş ekipmanlarının güvenli kullanımı,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•d) Ekranlı araçlarla çalışma,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•e) Elektrik, tehlikeleri, riskleri ve önlemleri,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•f)İş kazalarının sebepleri ve korunma prensipleri ile tekniklerinin uygulanması,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•g) Güvenlik ve sağlık işaretleri,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•ğ) Kişisel koruyucu donanım kullanımı,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•h) İş sağlığı ve güvenliği genel kuralları ve güvenlik kültürü,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•ı) Tahliye ve kurtarma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2 İçerik Yer Tutucusu">
            <a:extLst>
              <a:ext uri="{FF2B5EF4-FFF2-40B4-BE49-F238E27FC236}">
                <a16:creationId xmlns:a16="http://schemas.microsoft.com/office/drawing/2014/main" id="{DDEA33A5-52B5-4F6C-93AA-3BB55C478AD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11188" y="260350"/>
            <a:ext cx="7921625" cy="5822950"/>
          </a:xfrm>
        </p:spPr>
        <p:txBody>
          <a:bodyPr/>
          <a:lstStyle/>
          <a:p>
            <a:r>
              <a:rPr lang="tr-TR" altLang="tr-TR"/>
              <a:t>İŞ SAĞLIĞI GÜVENLİĞİ MEVZUATI</a:t>
            </a:r>
          </a:p>
          <a:p>
            <a:pPr>
              <a:buFont typeface="Wingdings 2" panose="05020102010507070707" pitchFamily="18" charset="2"/>
              <a:buNone/>
            </a:pPr>
            <a:endParaRPr lang="tr-TR" altLang="tr-TR"/>
          </a:p>
          <a:p>
            <a:pPr>
              <a:buFont typeface="Wingdings 2" panose="05020102010507070707" pitchFamily="18" charset="2"/>
              <a:buNone/>
            </a:pPr>
            <a:r>
              <a:rPr lang="tr-TR" altLang="tr-TR"/>
              <a:t>	•</a:t>
            </a:r>
            <a:r>
              <a:rPr lang="tr-TR" altLang="tr-TR" sz="2800"/>
              <a:t>İşyeri sağlık ve güvenlik organizasyonunda görev alacak işçiler daha ileri eğitim almalıdır</a:t>
            </a:r>
          </a:p>
          <a:p>
            <a:r>
              <a:rPr lang="tr-TR" altLang="tr-TR" sz="2800"/>
              <a:t>•Bu işçiler; </a:t>
            </a:r>
          </a:p>
          <a:p>
            <a:r>
              <a:rPr lang="tr-TR" altLang="tr-TR" sz="2800"/>
              <a:t>–Konuya sahip çıkacak</a:t>
            </a:r>
          </a:p>
          <a:p>
            <a:r>
              <a:rPr lang="tr-TR" altLang="tr-TR" sz="2800"/>
              <a:t>–Sorunları saptayabilecek</a:t>
            </a:r>
          </a:p>
          <a:p>
            <a:r>
              <a:rPr lang="tr-TR" altLang="tr-TR" sz="2800"/>
              <a:t>–Önerilerde bulunabilecek</a:t>
            </a:r>
          </a:p>
          <a:p>
            <a:r>
              <a:rPr lang="tr-TR" altLang="tr-TR" sz="2800"/>
              <a:t>–Önlemleri benimseyecek</a:t>
            </a:r>
          </a:p>
          <a:p>
            <a:r>
              <a:rPr lang="tr-TR" altLang="tr-TR" sz="2800"/>
              <a:t>–Uygulamaları takip edebilecek</a:t>
            </a:r>
          </a:p>
          <a:p>
            <a:r>
              <a:rPr lang="tr-TR" altLang="tr-TR" sz="2800"/>
              <a:t>- Bilgi birikimine ve niteliğe sahip olmalıdır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Başlık">
            <a:extLst>
              <a:ext uri="{FF2B5EF4-FFF2-40B4-BE49-F238E27FC236}">
                <a16:creationId xmlns:a16="http://schemas.microsoft.com/office/drawing/2014/main" id="{70F1077A-CD3D-4B6A-9183-DFC769099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865188"/>
          </a:xfrm>
        </p:spPr>
        <p:txBody>
          <a:bodyPr/>
          <a:lstStyle/>
          <a:p>
            <a:pPr algn="ctr"/>
            <a:r>
              <a:rPr lang="tr-TR" altLang="tr-TR" sz="2400"/>
              <a:t>İŞ SAĞLIĞI GÜVENLİĞİ MEVZUATI İş Kanunu sayı:4857 tarih 2003</a:t>
            </a:r>
            <a:br>
              <a:rPr lang="tr-TR" altLang="tr-TR" sz="2000"/>
            </a:br>
            <a:endParaRPr lang="tr-TR" altLang="tr-TR" sz="2000"/>
          </a:p>
        </p:txBody>
      </p:sp>
      <p:sp>
        <p:nvSpPr>
          <p:cNvPr id="9219" name="2 İçerik Yer Tutucusu">
            <a:extLst>
              <a:ext uri="{FF2B5EF4-FFF2-40B4-BE49-F238E27FC236}">
                <a16:creationId xmlns:a16="http://schemas.microsoft.com/office/drawing/2014/main" id="{0A4DF91B-1187-4A41-A503-886B1B163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272087"/>
          </a:xfrm>
        </p:spPr>
        <p:txBody>
          <a:bodyPr/>
          <a:lstStyle/>
          <a:p>
            <a:r>
              <a:rPr lang="tr-TR" altLang="tr-TR"/>
              <a:t>•MADDE 77.</a:t>
            </a:r>
          </a:p>
          <a:p>
            <a:pPr>
              <a:buFont typeface="Wingdings 2" panose="05020102010507070707" pitchFamily="18" charset="2"/>
              <a:buNone/>
            </a:pPr>
            <a:endParaRPr lang="tr-TR" altLang="tr-TR"/>
          </a:p>
          <a:p>
            <a:r>
              <a:rPr lang="tr-TR" altLang="tr-TR"/>
              <a:t>İşverenler; </a:t>
            </a:r>
          </a:p>
          <a:p>
            <a:r>
              <a:rPr lang="tr-TR" altLang="tr-TR"/>
              <a:t>•İşyerinde alınan iş sağlığı ve güvenliği önlemlerine uyulup uyulmadığını denetlemek, </a:t>
            </a:r>
          </a:p>
          <a:p>
            <a:r>
              <a:rPr lang="tr-TR" altLang="tr-TR"/>
              <a:t>•İşçileri karşı karşıya bulundukları mesleki riskler, </a:t>
            </a:r>
          </a:p>
          <a:p>
            <a:r>
              <a:rPr lang="tr-TR" altLang="tr-TR"/>
              <a:t>•Alınması gerekli tedbirler, </a:t>
            </a:r>
          </a:p>
          <a:p>
            <a:r>
              <a:rPr lang="tr-TR" altLang="tr-TR"/>
              <a:t>•Yasal hak ve sorumlulukları konusunda bilgilendirmek ve </a:t>
            </a:r>
          </a:p>
          <a:p>
            <a:r>
              <a:rPr lang="tr-TR" altLang="tr-TR"/>
              <a:t>•Gerekli iş sağlığı ve güvenliği eğitimini vermek zorundadırlar </a:t>
            </a:r>
          </a:p>
          <a:p>
            <a:endParaRPr lang="tr-TR" altLang="tr-TR"/>
          </a:p>
          <a:p>
            <a:endParaRPr lang="tr-TR" alt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AB5C7F5B-2C0C-4D23-B4E8-883A16596EF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5288" y="333375"/>
            <a:ext cx="8424862" cy="604837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dirty="0"/>
              <a:t>		</a:t>
            </a:r>
            <a:r>
              <a:rPr lang="tr-TR" b="1" dirty="0"/>
              <a:t>İŞ SAĞLIĞI GÜVENLİĞİ MEVZUATIİ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tr-TR" b="1" dirty="0"/>
              <a:t>		Sağlığı ve Güvenliği Kanunu Sayı 6331 tarih 2012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b="1" dirty="0"/>
              <a:t>Çalışanların eğitimi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•MADDE 17–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•(1)</a:t>
            </a:r>
            <a:r>
              <a:rPr lang="tr-TR" b="1" dirty="0"/>
              <a:t>İşveren,çalışanların </a:t>
            </a:r>
            <a:r>
              <a:rPr lang="tr-TR" b="1" dirty="0" err="1"/>
              <a:t>işsağlığıve</a:t>
            </a:r>
            <a:r>
              <a:rPr lang="tr-TR" b="1" dirty="0"/>
              <a:t> güvenliği eğitimlerini almasını sağlar.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•Bu eğitim özellikle; işe başlamadan önce,çalışma yeri veya iş değişikliğinde,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•iş ekipmanının değişmesi hâlinde veya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•yeni teknoloji uygulanması hâlinde verilir.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•Eğitimler, değişen ve ortaya çıkan yeni risklere uygun olarak yenilenir,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•gerektiğinde ve düzenli aralıklarla tekrarlanır.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•(2)</a:t>
            </a:r>
            <a:r>
              <a:rPr lang="tr-TR" b="1" dirty="0"/>
              <a:t>Çalışan temsilcileri özel olarak eğitilir.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>
            <a:extLst>
              <a:ext uri="{FF2B5EF4-FFF2-40B4-BE49-F238E27FC236}">
                <a16:creationId xmlns:a16="http://schemas.microsoft.com/office/drawing/2014/main" id="{D9367DF0-EAAF-489C-AA0D-917D173D2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008062"/>
          </a:xfrm>
        </p:spPr>
        <p:txBody>
          <a:bodyPr/>
          <a:lstStyle/>
          <a:p>
            <a:r>
              <a:rPr lang="tr-TR" altLang="tr-TR" sz="3100"/>
              <a:t>İŞ SAĞLIĞI GÜVENLİĞİ MEVZUATI</a:t>
            </a:r>
            <a:br>
              <a:rPr lang="tr-TR" altLang="tr-TR" sz="3100"/>
            </a:br>
            <a:r>
              <a:rPr lang="tr-TR" altLang="tr-TR" sz="3100"/>
              <a:t>İş Sağlığı ve Güvenliği Kanunu Sayı 6331 tarih 2012</a:t>
            </a:r>
            <a:endParaRPr lang="tr-TR" altLang="tr-TR"/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AF47639E-BDAE-4DE7-981D-2DFFE0F3F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983162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•(3) Mesleki eğitim alma zorunluluğu bulunan </a:t>
            </a:r>
            <a:r>
              <a:rPr lang="tr-TR" b="1" dirty="0"/>
              <a:t>tehlikeli ve çok tehlikeli sınıfta yer alan işlerde, yapacağı işle ilgili mesleki eğitim aldığını belgeleyemeyenler çalıştırılamaz.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•(4)</a:t>
            </a:r>
            <a:r>
              <a:rPr lang="tr-TR" b="1" dirty="0"/>
              <a:t>İş kazası geçiren veya meslek hastalığına yakalanan çalışana işe başlamadan önce, söz konusu kazanın veya meslek hastalığının sebepleri, korunma yolları ve güvenli çalışma yöntemleri ile ilgili ilave eğitim verilir.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/>
              <a:t>•Ayrıca, herhangi bir sebeple </a:t>
            </a:r>
            <a:r>
              <a:rPr lang="tr-TR" b="1" dirty="0"/>
              <a:t>altı aydan fazla süreyle işten uzak kalanlara, tekrar işe başlatılmadan önce bilgi yenileme eğitimi verilir.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>
            <a:extLst>
              <a:ext uri="{FF2B5EF4-FFF2-40B4-BE49-F238E27FC236}">
                <a16:creationId xmlns:a16="http://schemas.microsoft.com/office/drawing/2014/main" id="{6075751F-1EC6-4188-84AA-CA72AC96F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260350"/>
            <a:ext cx="8075612" cy="1008063"/>
          </a:xfrm>
        </p:spPr>
        <p:txBody>
          <a:bodyPr/>
          <a:lstStyle/>
          <a:p>
            <a:r>
              <a:rPr lang="tr-TR" altLang="tr-TR" sz="2800"/>
              <a:t>İŞ SAĞLIĞI GÜVENLİĞİ MEVZUATI</a:t>
            </a:r>
            <a:br>
              <a:rPr lang="tr-TR" altLang="tr-TR" sz="2800"/>
            </a:br>
            <a:r>
              <a:rPr lang="tr-TR" altLang="tr-TR" sz="2800"/>
              <a:t>İş Sağlığı ve Güvenliği Kanunu Sayı 6331 tarih 2012</a:t>
            </a:r>
          </a:p>
        </p:txBody>
      </p:sp>
      <p:sp>
        <p:nvSpPr>
          <p:cNvPr id="12291" name="2 İçerik Yer Tutucusu">
            <a:extLst>
              <a:ext uri="{FF2B5EF4-FFF2-40B4-BE49-F238E27FC236}">
                <a16:creationId xmlns:a16="http://schemas.microsoft.com/office/drawing/2014/main" id="{7659B5DA-953E-4E39-9335-3670F74B6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911725"/>
          </a:xfrm>
        </p:spPr>
        <p:txBody>
          <a:bodyPr/>
          <a:lstStyle/>
          <a:p>
            <a:r>
              <a:rPr lang="tr-TR" altLang="tr-TR"/>
              <a:t>•(5) Tehlikeli ve çok tehlikeli sınıfta yer alan işyerlerinde; </a:t>
            </a:r>
          </a:p>
          <a:p>
            <a:r>
              <a:rPr lang="tr-TR" altLang="tr-TR"/>
              <a:t>•yapılacak işlerde karşılaşılacak sağlık ve güvenlik riskleri ile ilgili yeterli bilgi ve talimatları içeren eğitimin alındığına dair belge olmaksızın, </a:t>
            </a:r>
          </a:p>
          <a:p>
            <a:r>
              <a:rPr lang="tr-TR" altLang="tr-TR"/>
              <a:t>•</a:t>
            </a:r>
            <a:r>
              <a:rPr lang="tr-TR" altLang="tr-TR" b="1"/>
              <a:t>başka iş yerlerinden çalışmak üzere gelen çalışanlar işe başlatılamaz.</a:t>
            </a:r>
          </a:p>
          <a:p>
            <a:r>
              <a:rPr lang="tr-TR" altLang="tr-TR"/>
              <a:t>•(6) </a:t>
            </a:r>
            <a:r>
              <a:rPr lang="tr-TR" altLang="tr-TR" b="1"/>
              <a:t>Geçici iş ilişkisi kurulan işveren, </a:t>
            </a:r>
          </a:p>
          <a:p>
            <a:r>
              <a:rPr lang="tr-TR" altLang="tr-TR"/>
              <a:t>•iş sağlığı ve güvenliği risklerine karşı çalışana gerekli eğitimin verilmesini sağlar. </a:t>
            </a:r>
          </a:p>
          <a:p>
            <a:endParaRPr lang="tr-TR" altLang="tr-TR"/>
          </a:p>
          <a:p>
            <a:endParaRPr lang="tr-TR" alt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02B6D1DC-972D-4646-A178-8388CFE6F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150938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2800" b="1" dirty="0"/>
              <a:t>İŞ SAĞLIĞI GÜVENLİĞİ MEVZUATI </a:t>
            </a:r>
            <a:br>
              <a:rPr lang="tr-TR" sz="2800" dirty="0"/>
            </a:br>
            <a:r>
              <a:rPr lang="tr-TR" sz="2800" dirty="0"/>
              <a:t>ÇALIŞANLARIN İŞ SAĞLIĞI VE GÜVENLİĞİ EĞİTİMLERİNİN USUL VE ESASLARI HAKKINDA YÖNETMELİK 15 Mayıs 2013 </a:t>
            </a:r>
          </a:p>
        </p:txBody>
      </p:sp>
      <p:sp>
        <p:nvSpPr>
          <p:cNvPr id="13315" name="2 İçerik Yer Tutucusu">
            <a:extLst>
              <a:ext uri="{FF2B5EF4-FFF2-40B4-BE49-F238E27FC236}">
                <a16:creationId xmlns:a16="http://schemas.microsoft.com/office/drawing/2014/main" id="{A76E062F-DFED-4D9D-B052-DFE9EC21D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67262"/>
          </a:xfrm>
        </p:spPr>
        <p:txBody>
          <a:bodyPr/>
          <a:lstStyle/>
          <a:p>
            <a:r>
              <a:rPr lang="tr-TR" altLang="tr-TR"/>
              <a:t>•Çalışanlar; </a:t>
            </a:r>
          </a:p>
          <a:p>
            <a:r>
              <a:rPr lang="tr-TR" altLang="tr-TR"/>
              <a:t>–Eğitimlere katılır</a:t>
            </a:r>
          </a:p>
          <a:p>
            <a:r>
              <a:rPr lang="tr-TR" altLang="tr-TR"/>
              <a:t>–Edindiği bilgileri uygular</a:t>
            </a:r>
          </a:p>
          <a:p>
            <a:r>
              <a:rPr lang="tr-TR" altLang="tr-TR"/>
              <a:t>–Talimatlara uyar</a:t>
            </a:r>
          </a:p>
          <a:p>
            <a:r>
              <a:rPr lang="tr-TR" altLang="tr-TR"/>
              <a:t>•İşveren; çalışanlara:</a:t>
            </a:r>
          </a:p>
          <a:p>
            <a:r>
              <a:rPr lang="tr-TR" altLang="tr-TR"/>
              <a:t>–İşe başlamadan önce</a:t>
            </a:r>
          </a:p>
          <a:p>
            <a:r>
              <a:rPr lang="tr-TR" altLang="tr-TR"/>
              <a:t>–Çalışma yeri veya iş değişikliğinde</a:t>
            </a:r>
          </a:p>
          <a:p>
            <a:r>
              <a:rPr lang="tr-TR" altLang="tr-TR"/>
              <a:t>–İş ekipmanlarının değişiminde</a:t>
            </a:r>
          </a:p>
          <a:p>
            <a:r>
              <a:rPr lang="tr-TR" altLang="tr-TR"/>
              <a:t>–Yeni teknolojilerin uygulanması durumunda </a:t>
            </a:r>
          </a:p>
          <a:p>
            <a:r>
              <a:rPr lang="tr-TR" altLang="tr-TR"/>
              <a:t>•Ayrıca ilgili eğitimleri verir </a:t>
            </a:r>
          </a:p>
          <a:p>
            <a:endParaRPr lang="tr-TR" altLang="tr-T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</TotalTime>
  <Words>662</Words>
  <Application>Microsoft Office PowerPoint</Application>
  <PresentationFormat>Ekran Gösterisi (4:3)</PresentationFormat>
  <Paragraphs>116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Constantia</vt:lpstr>
      <vt:lpstr>Arial</vt:lpstr>
      <vt:lpstr>Calibri</vt:lpstr>
      <vt:lpstr>Wingdings 2</vt:lpstr>
      <vt:lpstr>Akış</vt:lpstr>
      <vt:lpstr>İŞ SAĞLIĞI GÜVENLİĞİ MEVZUATI</vt:lpstr>
      <vt:lpstr>ÇALIŞANLARIN İŞ SAĞLIĞI VE GÜVENLİĞİ EĞİTİMLERİNİN USUL VE ESASLARI HAKKINDA YÖNETMELİK (15 mayıs 2013)Ek-1 Eğitim konuları</vt:lpstr>
      <vt:lpstr>PowerPoint Sunusu</vt:lpstr>
      <vt:lpstr>PowerPoint Sunusu</vt:lpstr>
      <vt:lpstr>İŞ SAĞLIĞI GÜVENLİĞİ MEVZUATI İş Kanunu sayı:4857 tarih 2003 </vt:lpstr>
      <vt:lpstr>PowerPoint Sunusu</vt:lpstr>
      <vt:lpstr>İŞ SAĞLIĞI GÜVENLİĞİ MEVZUATI İş Sağlığı ve Güvenliği Kanunu Sayı 6331 tarih 2012</vt:lpstr>
      <vt:lpstr>İŞ SAĞLIĞI GÜVENLİĞİ MEVZUATI İş Sağlığı ve Güvenliği Kanunu Sayı 6331 tarih 2012</vt:lpstr>
      <vt:lpstr>İŞ SAĞLIĞI GÜVENLİĞİ MEVZUATI  ÇALIŞANLARIN İŞ SAĞLIĞI VE GÜVENLİĞİ EĞİTİMLERİNİN USUL VE ESASLARI HAKKINDA YÖNETMELİK 15 Mayıs 2013 </vt:lpstr>
      <vt:lpstr>İŞ SAĞLIĞI GÜVENLİĞİ MEVZUATI ÇALIŞANLARIN İŞ SAĞLIĞI VE GÜVENLİĞİ EĞİTİMLERİNİN USUL VE ESASLARI HAKKINDA YÖNETMELİK 15 Mayıs 2013 </vt:lpstr>
      <vt:lpstr>İŞ SAĞLIĞI GÜVENLİĞİ MEVZUATI ÇALIŞANLARIN İŞ SAĞLIĞI VE GÜVENLİĞİ EĞİTİMLERİNİN USUL VE ESASLARI HAKKINDA YÖNETMELİK 15 Mayıs 2013 </vt:lpstr>
      <vt:lpstr>İŞ SAĞLIĞI GÜVENLİĞİ MEVZUATI ÇALIŞANLARIN İŞ SAĞLIĞI VE GÜVENLİĞİ EĞİTİMLERİNİN USUL VE ESASLARI HAKKINDA YÖNETMELİK 15 Mayıs 2013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 SAĞLIĞI GÜVENLİĞİ MEVZUATI</dc:title>
  <dc:creator>Casper</dc:creator>
  <cp:lastModifiedBy>FATIH KARAVELI</cp:lastModifiedBy>
  <cp:revision>9</cp:revision>
  <dcterms:created xsi:type="dcterms:W3CDTF">2017-10-11T03:46:21Z</dcterms:created>
  <dcterms:modified xsi:type="dcterms:W3CDTF">2018-01-09T22:18:23Z</dcterms:modified>
</cp:coreProperties>
</file>