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>
            <a:extLst>
              <a:ext uri="{FF2B5EF4-FFF2-40B4-BE49-F238E27FC236}">
                <a16:creationId xmlns:a16="http://schemas.microsoft.com/office/drawing/2014/main" id="{5BBB8B7E-C8EA-4E68-967B-0A334421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5DD4-B0E7-41EC-9202-45A33503818D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18 Altbilgi Yer Tutucusu">
            <a:extLst>
              <a:ext uri="{FF2B5EF4-FFF2-40B4-BE49-F238E27FC236}">
                <a16:creationId xmlns:a16="http://schemas.microsoft.com/office/drawing/2014/main" id="{A30BE93B-3F5A-4787-BE1A-98E1A290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>
            <a:extLst>
              <a:ext uri="{FF2B5EF4-FFF2-40B4-BE49-F238E27FC236}">
                <a16:creationId xmlns:a16="http://schemas.microsoft.com/office/drawing/2014/main" id="{DA5252E0-9D3B-48D0-B003-54D896F9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BCEF964-B429-4F12-8F09-712A8E025F7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29651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:a16="http://schemas.microsoft.com/office/drawing/2014/main" id="{3ED1B1AC-5ECF-4136-AB5F-2EC9A26B8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70E86-4474-4FCB-8F20-EF8805FB1D15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:a16="http://schemas.microsoft.com/office/drawing/2014/main" id="{3801844D-8E2B-4AC4-A4DF-9E33A15B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:a16="http://schemas.microsoft.com/office/drawing/2014/main" id="{4521ABE4-689D-4576-91DD-A9874290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41594-E6C5-43DF-863B-53022EF79EF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283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:a16="http://schemas.microsoft.com/office/drawing/2014/main" id="{2FF1097B-47FF-40FF-9E41-C5FC93EF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E1FCA-CD53-4B07-B7EA-31A4D56C7013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:a16="http://schemas.microsoft.com/office/drawing/2014/main" id="{E54EEDAA-D1BB-4BA8-892C-E1831BE4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:a16="http://schemas.microsoft.com/office/drawing/2014/main" id="{63D9F644-3D59-485B-B6B8-B70DD7416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3C38A-F316-4805-98C9-54EE8477339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580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:a16="http://schemas.microsoft.com/office/drawing/2014/main" id="{3E404D45-1E27-4E86-8AF8-E3685408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076D-38F2-4841-9A62-FDBE165A2CF5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:a16="http://schemas.microsoft.com/office/drawing/2014/main" id="{C5003B34-706E-48CC-A1EE-BBF53D54F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:a16="http://schemas.microsoft.com/office/drawing/2014/main" id="{EABE03A7-DF79-4FD8-93D8-95F8E3D5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478-67C6-42D9-9493-8F0ECFA2C16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35036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573E945D-8631-4FE1-82C2-0E1DDE74A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78C1E-08D0-4F1D-B4F8-04FD1F965D00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E04E49DF-B0AE-48D6-A47C-BC07543B7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7ACB34B7-1180-424B-8231-A0D80E895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CEBB4FD-7788-4A8B-8923-85959C37B19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9176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9 Veri Yer Tutucusu">
            <a:extLst>
              <a:ext uri="{FF2B5EF4-FFF2-40B4-BE49-F238E27FC236}">
                <a16:creationId xmlns:a16="http://schemas.microsoft.com/office/drawing/2014/main" id="{9ED9859D-1A88-48AB-AABF-8734C3E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A3ACC-111F-439B-B498-FF81A377F59F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6" name="21 Altbilgi Yer Tutucusu">
            <a:extLst>
              <a:ext uri="{FF2B5EF4-FFF2-40B4-BE49-F238E27FC236}">
                <a16:creationId xmlns:a16="http://schemas.microsoft.com/office/drawing/2014/main" id="{6E83EA04-D822-48E6-8DB8-9E62810A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>
            <a:extLst>
              <a:ext uri="{FF2B5EF4-FFF2-40B4-BE49-F238E27FC236}">
                <a16:creationId xmlns:a16="http://schemas.microsoft.com/office/drawing/2014/main" id="{56CBA0CB-C082-4B0D-BF18-E6FCD3C93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ADD58-3B4B-4961-BA70-8F38F9EAE31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390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9 Veri Yer Tutucusu">
            <a:extLst>
              <a:ext uri="{FF2B5EF4-FFF2-40B4-BE49-F238E27FC236}">
                <a16:creationId xmlns:a16="http://schemas.microsoft.com/office/drawing/2014/main" id="{00E9F82B-7349-4DF1-90A0-E9008978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9BB9F-A2F7-475F-B66E-E93F21B4AA3B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8" name="21 Altbilgi Yer Tutucusu">
            <a:extLst>
              <a:ext uri="{FF2B5EF4-FFF2-40B4-BE49-F238E27FC236}">
                <a16:creationId xmlns:a16="http://schemas.microsoft.com/office/drawing/2014/main" id="{FBE09BA5-F86C-4242-B4FA-3D988AE2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>
            <a:extLst>
              <a:ext uri="{FF2B5EF4-FFF2-40B4-BE49-F238E27FC236}">
                <a16:creationId xmlns:a16="http://schemas.microsoft.com/office/drawing/2014/main" id="{EEF996D3-D806-4E66-A888-3DD3B04C9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04AF9-2DA9-477E-BB3B-71B96BC1C5A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700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9 Veri Yer Tutucusu">
            <a:extLst>
              <a:ext uri="{FF2B5EF4-FFF2-40B4-BE49-F238E27FC236}">
                <a16:creationId xmlns:a16="http://schemas.microsoft.com/office/drawing/2014/main" id="{D227C33A-C6B3-47E0-9128-166B1EF85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8431C-CAAF-465F-9EEA-0DE9C52C8BC0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4" name="21 Altbilgi Yer Tutucusu">
            <a:extLst>
              <a:ext uri="{FF2B5EF4-FFF2-40B4-BE49-F238E27FC236}">
                <a16:creationId xmlns:a16="http://schemas.microsoft.com/office/drawing/2014/main" id="{9F4A5A48-AC14-4ACE-A038-2747223D1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>
            <a:extLst>
              <a:ext uri="{FF2B5EF4-FFF2-40B4-BE49-F238E27FC236}">
                <a16:creationId xmlns:a16="http://schemas.microsoft.com/office/drawing/2014/main" id="{42FF4237-CC9C-4C70-8B8D-CE60BEDF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9A1D7-82F7-4A0D-8207-3401F658D83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594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>
            <a:extLst>
              <a:ext uri="{FF2B5EF4-FFF2-40B4-BE49-F238E27FC236}">
                <a16:creationId xmlns:a16="http://schemas.microsoft.com/office/drawing/2014/main" id="{7C659912-BB5D-43A4-85D3-A241424DA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D22B9-FD76-4722-A657-E55EEBD13D0A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3" name="21 Altbilgi Yer Tutucusu">
            <a:extLst>
              <a:ext uri="{FF2B5EF4-FFF2-40B4-BE49-F238E27FC236}">
                <a16:creationId xmlns:a16="http://schemas.microsoft.com/office/drawing/2014/main" id="{516C3125-1496-44E9-9D97-9A354922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>
            <a:extLst>
              <a:ext uri="{FF2B5EF4-FFF2-40B4-BE49-F238E27FC236}">
                <a16:creationId xmlns:a16="http://schemas.microsoft.com/office/drawing/2014/main" id="{BAEB4C88-C223-4205-BDEA-707253EA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76042-4B25-4899-9457-A711148DB75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3558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9 Veri Yer Tutucusu">
            <a:extLst>
              <a:ext uri="{FF2B5EF4-FFF2-40B4-BE49-F238E27FC236}">
                <a16:creationId xmlns:a16="http://schemas.microsoft.com/office/drawing/2014/main" id="{11CBFB38-B6B2-4AB3-BEB7-D406B511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A2CD5-11EF-42B0-9A7F-CD40EF39D927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6" name="21 Altbilgi Yer Tutucusu">
            <a:extLst>
              <a:ext uri="{FF2B5EF4-FFF2-40B4-BE49-F238E27FC236}">
                <a16:creationId xmlns:a16="http://schemas.microsoft.com/office/drawing/2014/main" id="{F2AE4734-D7DE-4743-865A-51231077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>
            <a:extLst>
              <a:ext uri="{FF2B5EF4-FFF2-40B4-BE49-F238E27FC236}">
                <a16:creationId xmlns:a16="http://schemas.microsoft.com/office/drawing/2014/main" id="{5AD6AE9F-1AC7-464E-A371-D9F18FB5B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FBDAB-CBC9-46E2-84E9-5DFAE44AE30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0949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>
            <a:extLst>
              <a:ext uri="{FF2B5EF4-FFF2-40B4-BE49-F238E27FC236}">
                <a16:creationId xmlns:a16="http://schemas.microsoft.com/office/drawing/2014/main" id="{0C6DDCD1-9631-4F3F-BDAE-8F81BD1AD609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4 Dik Üçgen">
            <a:extLst>
              <a:ext uri="{FF2B5EF4-FFF2-40B4-BE49-F238E27FC236}">
                <a16:creationId xmlns:a16="http://schemas.microsoft.com/office/drawing/2014/main" id="{8DDA1847-AD78-4AE7-BA8A-85E150D7674A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5 Serbest Form">
            <a:extLst>
              <a:ext uri="{FF2B5EF4-FFF2-40B4-BE49-F238E27FC236}">
                <a16:creationId xmlns:a16="http://schemas.microsoft.com/office/drawing/2014/main" id="{0E660235-A826-4D48-A831-DFF802001D68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6 Serbest Form">
            <a:extLst>
              <a:ext uri="{FF2B5EF4-FFF2-40B4-BE49-F238E27FC236}">
                <a16:creationId xmlns:a16="http://schemas.microsoft.com/office/drawing/2014/main" id="{4A97BC27-D34F-4A20-982E-5A166D1F79E7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>
            <a:extLst>
              <a:ext uri="{FF2B5EF4-FFF2-40B4-BE49-F238E27FC236}">
                <a16:creationId xmlns:a16="http://schemas.microsoft.com/office/drawing/2014/main" id="{9DCD6FBB-5AEE-48EF-B920-9EE239F0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6993-52B7-4771-A753-60D915A78756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10" name="5 Altbilgi Yer Tutucusu">
            <a:extLst>
              <a:ext uri="{FF2B5EF4-FFF2-40B4-BE49-F238E27FC236}">
                <a16:creationId xmlns:a16="http://schemas.microsoft.com/office/drawing/2014/main" id="{899767AA-591B-4A1A-86F8-6951403C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>
            <a:extLst>
              <a:ext uri="{FF2B5EF4-FFF2-40B4-BE49-F238E27FC236}">
                <a16:creationId xmlns:a16="http://schemas.microsoft.com/office/drawing/2014/main" id="{91310E27-1B8D-472E-BD31-47CFDCB3C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A7493F71-BD45-4384-9FB0-B22ECC210CF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349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>
            <a:extLst>
              <a:ext uri="{FF2B5EF4-FFF2-40B4-BE49-F238E27FC236}">
                <a16:creationId xmlns:a16="http://schemas.microsoft.com/office/drawing/2014/main" id="{A7BC1CE2-F045-483A-9871-B5E0B30244D1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>
            <a:extLst>
              <a:ext uri="{FF2B5EF4-FFF2-40B4-BE49-F238E27FC236}">
                <a16:creationId xmlns:a16="http://schemas.microsoft.com/office/drawing/2014/main" id="{239C98E0-885F-4E39-9160-BE4E12FF7B93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>
            <a:extLst>
              <a:ext uri="{FF2B5EF4-FFF2-40B4-BE49-F238E27FC236}">
                <a16:creationId xmlns:a16="http://schemas.microsoft.com/office/drawing/2014/main" id="{4D4854EA-FCAB-4E95-9828-CD697E9AC7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  <a:endParaRPr lang="en-US" altLang="tr-TR"/>
          </a:p>
        </p:txBody>
      </p:sp>
      <p:sp>
        <p:nvSpPr>
          <p:cNvPr id="1029" name="29 Metin Yer Tutucusu">
            <a:extLst>
              <a:ext uri="{FF2B5EF4-FFF2-40B4-BE49-F238E27FC236}">
                <a16:creationId xmlns:a16="http://schemas.microsoft.com/office/drawing/2014/main" id="{CEE5A791-7A1F-4416-9971-BF1B3587AF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  <a:endParaRPr lang="en-US" altLang="tr-TR"/>
          </a:p>
        </p:txBody>
      </p:sp>
      <p:sp>
        <p:nvSpPr>
          <p:cNvPr id="10" name="9 Veri Yer Tutucusu">
            <a:extLst>
              <a:ext uri="{FF2B5EF4-FFF2-40B4-BE49-F238E27FC236}">
                <a16:creationId xmlns:a16="http://schemas.microsoft.com/office/drawing/2014/main" id="{6E4CF177-A964-4267-ACD6-6924B8B64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83DAEA-E55E-4DF1-8BFC-E01F400E1E9E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22" name="21 Altbilgi Yer Tutucusu">
            <a:extLst>
              <a:ext uri="{FF2B5EF4-FFF2-40B4-BE49-F238E27FC236}">
                <a16:creationId xmlns:a16="http://schemas.microsoft.com/office/drawing/2014/main" id="{35FF5CC0-7101-4E48-B578-668B862B2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>
            <a:extLst>
              <a:ext uri="{FF2B5EF4-FFF2-40B4-BE49-F238E27FC236}">
                <a16:creationId xmlns:a16="http://schemas.microsoft.com/office/drawing/2014/main" id="{DDE62C40-6474-42E9-8F8F-FE22D29CD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C2743404-3134-4F27-B078-40CE57372740}" type="slidenum">
              <a:rPr lang="tr-TR" altLang="tr-TR"/>
              <a:pPr/>
              <a:t>‹#›</a:t>
            </a:fld>
            <a:endParaRPr lang="tr-TR" altLang="tr-TR"/>
          </a:p>
        </p:txBody>
      </p:sp>
      <p:grpSp>
        <p:nvGrpSpPr>
          <p:cNvPr id="1033" name="1 Grup">
            <a:extLst>
              <a:ext uri="{FF2B5EF4-FFF2-40B4-BE49-F238E27FC236}">
                <a16:creationId xmlns:a16="http://schemas.microsoft.com/office/drawing/2014/main" id="{26E329F1-3111-4ACD-B1EB-C358C81A7054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>
              <a:extLst>
                <a:ext uri="{FF2B5EF4-FFF2-40B4-BE49-F238E27FC236}">
                  <a16:creationId xmlns:a16="http://schemas.microsoft.com/office/drawing/2014/main" id="{773C41D7-B245-4FC0-A434-047A24EFEE67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>
              <a:extLst>
                <a:ext uri="{FF2B5EF4-FFF2-40B4-BE49-F238E27FC236}">
                  <a16:creationId xmlns:a16="http://schemas.microsoft.com/office/drawing/2014/main" id="{8F3BF22D-751C-4A1D-B0F2-0BBC6FCF769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>
            <a:extLst>
              <a:ext uri="{FF2B5EF4-FFF2-40B4-BE49-F238E27FC236}">
                <a16:creationId xmlns:a16="http://schemas.microsoft.com/office/drawing/2014/main" id="{362C8526-EAAA-4480-883F-DA5C6127AA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137525" cy="7969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dirty="0"/>
              <a:t>İŞ SAĞLIĞI GÜVENLİĞİ MEVZUATI</a:t>
            </a:r>
          </a:p>
        </p:txBody>
      </p:sp>
      <p:sp>
        <p:nvSpPr>
          <p:cNvPr id="5123" name="4 İçerik Yer Tutucusu">
            <a:extLst>
              <a:ext uri="{FF2B5EF4-FFF2-40B4-BE49-F238E27FC236}">
                <a16:creationId xmlns:a16="http://schemas.microsoft.com/office/drawing/2014/main" id="{1C47E889-5D78-405A-8121-4334274E0DA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268413"/>
            <a:ext cx="8207375" cy="4857750"/>
          </a:xfrm>
        </p:spPr>
        <p:txBody>
          <a:bodyPr/>
          <a:lstStyle/>
          <a:p>
            <a:r>
              <a:rPr lang="tr-TR" altLang="tr-TR" sz="3200"/>
              <a:t>•İş sağlığı güvenliği eğitimi;</a:t>
            </a:r>
          </a:p>
          <a:p>
            <a:r>
              <a:rPr lang="tr-TR" altLang="tr-TR" sz="3200"/>
              <a:t>•Çalışanların, işle ilgili riskleri, kazaları, ve sağlık sorunlarını </a:t>
            </a:r>
          </a:p>
          <a:p>
            <a:r>
              <a:rPr lang="tr-TR" altLang="tr-TR" sz="3200"/>
              <a:t>–Fark edebilme, </a:t>
            </a:r>
          </a:p>
          <a:p>
            <a:r>
              <a:rPr lang="tr-TR" altLang="tr-TR" sz="3200"/>
              <a:t>–Önleme </a:t>
            </a:r>
          </a:p>
          <a:p>
            <a:r>
              <a:rPr lang="tr-TR" altLang="tr-TR" sz="3200"/>
              <a:t>•Yeteneklerini arttırmayı amaçlar</a:t>
            </a:r>
          </a:p>
          <a:p>
            <a:r>
              <a:rPr lang="tr-TR" altLang="tr-TR" sz="3200"/>
              <a:t>•Temel iş sağlığı güvenliği eğitimi işyerinde tüm çalışanları kapsamalıdır.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79D24CF1-B19A-4818-8043-481BD6E14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200" b="1" dirty="0"/>
              <a:t>İŞ SAĞLIĞI GÜVENLİĞİ MEVZUATI</a:t>
            </a:r>
            <a:br>
              <a:rPr lang="tr-TR" sz="2200" dirty="0"/>
            </a:br>
            <a:r>
              <a:rPr lang="tr-TR" sz="2200" dirty="0"/>
              <a:t>ÇALIŞANLARIN İŞ SAĞLIĞI VE GÜVENLİĞİ EĞİTİMLERİNİN USUL VE ESASLARI HAKKINDA YÖNETMELİK 15 Mayıs 2013 </a:t>
            </a:r>
            <a:endParaRPr lang="tr-TR" dirty="0"/>
          </a:p>
        </p:txBody>
      </p:sp>
      <p:sp>
        <p:nvSpPr>
          <p:cNvPr id="14339" name="2 İçerik Yer Tutucusu">
            <a:extLst>
              <a:ext uri="{FF2B5EF4-FFF2-40B4-BE49-F238E27FC236}">
                <a16:creationId xmlns:a16="http://schemas.microsoft.com/office/drawing/2014/main" id="{0FCA4EFC-EE25-46D0-8869-161B2A84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r>
              <a:rPr lang="tr-TR" altLang="tr-TR" b="1"/>
              <a:t>TEHLİKE SINIFI SIKLIK SÜRE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tr-TR" altLang="tr-TR" b="1"/>
              <a:t>	</a:t>
            </a:r>
          </a:p>
          <a:p>
            <a:r>
              <a:rPr lang="tr-TR" altLang="tr-TR"/>
              <a:t>Çok tehlikeli	Yılda en az bir defa	</a:t>
            </a:r>
          </a:p>
          <a:p>
            <a:r>
              <a:rPr lang="tr-TR" altLang="tr-TR"/>
              <a:t>En az 16 saat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--------------------	</a:t>
            </a:r>
          </a:p>
          <a:p>
            <a:r>
              <a:rPr lang="sv-SE" altLang="tr-TR"/>
              <a:t>Tehlikeli	İki yılda en az bir defa	</a:t>
            </a:r>
            <a:endParaRPr lang="tr-TR" altLang="tr-TR"/>
          </a:p>
          <a:p>
            <a:r>
              <a:rPr lang="sv-SE" altLang="tr-TR"/>
              <a:t>En az 12 saat</a:t>
            </a:r>
            <a:endParaRPr lang="tr-TR" altLang="tr-TR"/>
          </a:p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---------------------</a:t>
            </a:r>
            <a:r>
              <a:rPr lang="sv-SE" altLang="tr-TR"/>
              <a:t>	</a:t>
            </a:r>
          </a:p>
          <a:p>
            <a:r>
              <a:rPr lang="tr-TR" altLang="tr-TR"/>
              <a:t>Az tehlikeli	Üç yılda en az bir defa	</a:t>
            </a:r>
          </a:p>
          <a:p>
            <a:r>
              <a:rPr lang="tr-TR" altLang="tr-TR"/>
              <a:t>En az 8 saat	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>
            <a:extLst>
              <a:ext uri="{FF2B5EF4-FFF2-40B4-BE49-F238E27FC236}">
                <a16:creationId xmlns:a16="http://schemas.microsoft.com/office/drawing/2014/main" id="{E148D415-705D-40B7-BA64-500480AA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pPr algn="ctr"/>
            <a:r>
              <a:rPr lang="tr-TR" altLang="tr-TR" sz="2000" b="1"/>
              <a:t>İŞ SAĞLIĞI GÜVENLİĞİ MEVZUATI</a:t>
            </a:r>
            <a:br>
              <a:rPr lang="tr-TR" altLang="tr-TR" sz="2000"/>
            </a:br>
            <a:r>
              <a:rPr lang="tr-TR" altLang="tr-TR" sz="2000"/>
              <a:t>ÇALIŞANLARIN İŞ SAĞLIĞI VE GÜVENLİĞİ EĞİTİMLERİNİN USUL VE ESASLARI HAKKINDA YÖNETMELİK 15 Mayıs 2013 </a:t>
            </a:r>
          </a:p>
        </p:txBody>
      </p:sp>
      <p:sp>
        <p:nvSpPr>
          <p:cNvPr id="15363" name="2 İçerik Yer Tutucusu">
            <a:extLst>
              <a:ext uri="{FF2B5EF4-FFF2-40B4-BE49-F238E27FC236}">
                <a16:creationId xmlns:a16="http://schemas.microsoft.com/office/drawing/2014/main" id="{80F6D123-9D62-4054-89B2-9BE964049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•Eğitim; </a:t>
            </a:r>
          </a:p>
          <a:p>
            <a:r>
              <a:rPr lang="tr-TR" altLang="tr-TR"/>
              <a:t>–Çalışanların kolayca anlayabileceği şekilde</a:t>
            </a:r>
          </a:p>
          <a:p>
            <a:r>
              <a:rPr lang="tr-TR" altLang="tr-TR"/>
              <a:t>–Teorik ve uygulamalı olarak düzenlenir</a:t>
            </a:r>
          </a:p>
          <a:p>
            <a:r>
              <a:rPr lang="tr-TR" altLang="tr-TR"/>
              <a:t>–Bireysel veya gruplar halinde verilir</a:t>
            </a:r>
          </a:p>
          <a:p>
            <a:r>
              <a:rPr lang="tr-TR" altLang="tr-TR"/>
              <a:t>•Verilen eğitim sonunda ölçme ve değerlendirme yapılır</a:t>
            </a:r>
          </a:p>
          <a:p>
            <a:r>
              <a:rPr lang="tr-TR" altLang="tr-TR"/>
              <a:t>•Değerlendirme sonuçlarına göre gerekirse</a:t>
            </a:r>
          </a:p>
          <a:p>
            <a:r>
              <a:rPr lang="tr-TR" altLang="tr-TR"/>
              <a:t>•Eğitim programı, veya eğitici değiştirilir </a:t>
            </a:r>
          </a:p>
          <a:p>
            <a:r>
              <a:rPr lang="tr-TR" altLang="tr-TR"/>
              <a:t>•Veya eğitim tekrarlanır </a:t>
            </a:r>
          </a:p>
          <a:p>
            <a:endParaRPr lang="tr-TR" altLang="tr-TR"/>
          </a:p>
          <a:p>
            <a:pPr>
              <a:buFont typeface="Wingdings 2" panose="05020102010507070707" pitchFamily="18" charset="2"/>
              <a:buNone/>
            </a:pPr>
            <a:endParaRPr lang="tr-TR" alt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>
            <a:extLst>
              <a:ext uri="{FF2B5EF4-FFF2-40B4-BE49-F238E27FC236}">
                <a16:creationId xmlns:a16="http://schemas.microsoft.com/office/drawing/2014/main" id="{D0F6EEBE-2286-42A3-81B8-584A5C0C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008063"/>
          </a:xfrm>
        </p:spPr>
        <p:txBody>
          <a:bodyPr/>
          <a:lstStyle/>
          <a:p>
            <a:pPr algn="ctr"/>
            <a:r>
              <a:rPr lang="tr-TR" altLang="tr-TR" sz="2000" b="1"/>
              <a:t>İŞ SAĞLIĞI GÜVENLİĞİ MEVZUATI</a:t>
            </a:r>
            <a:br>
              <a:rPr lang="tr-TR" altLang="tr-TR" sz="2000"/>
            </a:br>
            <a:r>
              <a:rPr lang="tr-TR" altLang="tr-TR" sz="2000"/>
              <a:t>ÇALIŞANLARIN İŞ SAĞLIĞI VE GÜVENLİĞİ EĞİTİMLERİNİN USUL VE ESASLARI HAKKINDA YÖNETMELİK 15 Mayıs 2013 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A7255D0D-12FF-4A0D-815B-CC3546E8B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Eğitimler belgelendirilir ve bu belgeler çalışanların özlük dosyalarında saklanır.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•Eğitim sonrası düzenlenecek belgede,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–eğitime katılan kişinin adı, soyadı, görev unvanı,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–eğitimin konusu, süresi,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–eğitimi verenin adı, soyadı, görev unvanı, imzası ve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–eğitimin tarihi yer alır.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•Eğitimlerin işyeri dışındaki bir kurum tarafından verilmesi durumunda bu kurumun unvanı da düzenlenen sertifikada yer alır</a:t>
            </a:r>
            <a:r>
              <a:rPr lang="tr-TR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063F06B9-C716-4A6D-BD98-ABC906C46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77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000" b="1" dirty="0"/>
              <a:t>ÇALIŞANLARIN İŞ SAĞLIĞI VE GÜVENLİĞİ EĞİTİMLERİNİN USUL VE ESASLARI HAKKINDA YÖNETMELİK (15 mayıs 2013)Ek-1 Eğitim konuları</a:t>
            </a:r>
            <a:endParaRPr lang="tr-TR" sz="2000" dirty="0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71DC48F5-B953-4A71-BEAF-0E1E992D9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9062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1.Genel konular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•a) Çalışma mevzuatı ile ilgili bilgiler,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•b) Çalışanların yasal hak ve sorumlulukları,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•c) İşyeri temizliği ve düzeni,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•ç) İş kazası ve meslek hastalığından doğan hukuki sonuçlar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2. Sağlık konuları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•a) Meslek hastalıklarının sebepleri,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•b) Hastalıktan korunma prensipleri ve korunma tekniklerinin uygulanması,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•c) Biyolojik ve </a:t>
            </a:r>
            <a:r>
              <a:rPr lang="tr-TR" dirty="0" err="1"/>
              <a:t>psiko</a:t>
            </a:r>
            <a:r>
              <a:rPr lang="tr-TR" dirty="0"/>
              <a:t>-sosyal risk etmenleri,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•ç) İlkyardım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844F29C1-0264-41FE-8E83-88111DD04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92838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ÇALIŞANLARIN İŞ SAĞLIĞI VE GÜVENLİĞİ EĞİTİMLERİNİN USUL VE ESASLARI HAKKINDA YÖNETMELİK (15 mayıs 2013)Ek-1 Eğitim konuları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3. Teknik konular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•a) Kimyasal, fiziksel ve ergonomik risk etmenleri,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•b) Elle kaldırma ve taşıma,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dirty="0"/>
              <a:t>•c) Parlama, patlama, yangın ve yangından korunma,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•ç) İş ekipmanlarının güvenli kullanımı,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•d) Ekranlı araçlarla çalışma,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•e) Elektrik, tehlikeleri, riskleri ve önlemleri,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•f)İş kazalarının sebepleri ve korunma prensipleri ile tekniklerinin uygulanması,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•g) Güvenlik ve sağlık işaretleri,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•ğ) Kişisel koruyucu donanım kullanımı,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•h) İş sağlığı ve güvenliği genel kuralları ve güvenlik kültürü,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•ı) Tahliye ve kurtarma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İçerik Yer Tutucusu">
            <a:extLst>
              <a:ext uri="{FF2B5EF4-FFF2-40B4-BE49-F238E27FC236}">
                <a16:creationId xmlns:a16="http://schemas.microsoft.com/office/drawing/2014/main" id="{3A178901-61A3-41F1-9566-3E689B06E10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1188" y="260350"/>
            <a:ext cx="7921625" cy="5822950"/>
          </a:xfrm>
        </p:spPr>
        <p:txBody>
          <a:bodyPr/>
          <a:lstStyle/>
          <a:p>
            <a:r>
              <a:rPr lang="tr-TR" altLang="tr-TR"/>
              <a:t>İŞ SAĞLIĞI GÜVENLİĞİ MEVZUATI</a:t>
            </a:r>
          </a:p>
          <a:p>
            <a:pPr>
              <a:buFont typeface="Wingdings 2" panose="05020102010507070707" pitchFamily="18" charset="2"/>
              <a:buNone/>
            </a:pPr>
            <a:endParaRPr lang="tr-TR" altLang="tr-TR"/>
          </a:p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	•</a:t>
            </a:r>
            <a:r>
              <a:rPr lang="tr-TR" altLang="tr-TR" sz="2800"/>
              <a:t>İşyeri sağlık ve güvenlik organizasyonunda görev alacak işçiler daha ileri eğitim almalıdır</a:t>
            </a:r>
          </a:p>
          <a:p>
            <a:r>
              <a:rPr lang="tr-TR" altLang="tr-TR" sz="2800"/>
              <a:t>•Bu işçiler; </a:t>
            </a:r>
          </a:p>
          <a:p>
            <a:r>
              <a:rPr lang="tr-TR" altLang="tr-TR" sz="2800"/>
              <a:t>–Konuya sahip çıkacak</a:t>
            </a:r>
          </a:p>
          <a:p>
            <a:r>
              <a:rPr lang="tr-TR" altLang="tr-TR" sz="2800"/>
              <a:t>–Sorunları saptayabilecek</a:t>
            </a:r>
          </a:p>
          <a:p>
            <a:r>
              <a:rPr lang="tr-TR" altLang="tr-TR" sz="2800"/>
              <a:t>–Önerilerde bulunabilecek</a:t>
            </a:r>
          </a:p>
          <a:p>
            <a:r>
              <a:rPr lang="tr-TR" altLang="tr-TR" sz="2800"/>
              <a:t>–Önlemleri benimseyecek</a:t>
            </a:r>
          </a:p>
          <a:p>
            <a:r>
              <a:rPr lang="tr-TR" altLang="tr-TR" sz="2800"/>
              <a:t>–Uygulamaları takip edebilecek</a:t>
            </a:r>
          </a:p>
          <a:p>
            <a:r>
              <a:rPr lang="tr-TR" altLang="tr-TR" sz="2800"/>
              <a:t>- Bilgi birikimine ve niteliğe sahip olmalıdır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>
            <a:extLst>
              <a:ext uri="{FF2B5EF4-FFF2-40B4-BE49-F238E27FC236}">
                <a16:creationId xmlns:a16="http://schemas.microsoft.com/office/drawing/2014/main" id="{F41CB378-E812-4DB1-8C72-C82613FF8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pPr algn="ctr"/>
            <a:r>
              <a:rPr lang="tr-TR" altLang="tr-TR" sz="2400"/>
              <a:t>İŞ SAĞLIĞI GÜVENLİĞİ MEVZUATI İş Kanunu sayı:4857 tarih 2003</a:t>
            </a:r>
            <a:br>
              <a:rPr lang="tr-TR" altLang="tr-TR" sz="2000"/>
            </a:br>
            <a:endParaRPr lang="tr-TR" altLang="tr-TR" sz="2000"/>
          </a:p>
        </p:txBody>
      </p:sp>
      <p:sp>
        <p:nvSpPr>
          <p:cNvPr id="9219" name="2 İçerik Yer Tutucusu">
            <a:extLst>
              <a:ext uri="{FF2B5EF4-FFF2-40B4-BE49-F238E27FC236}">
                <a16:creationId xmlns:a16="http://schemas.microsoft.com/office/drawing/2014/main" id="{54533FE2-B20C-4786-B60C-EFD784D15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/>
          <a:lstStyle/>
          <a:p>
            <a:r>
              <a:rPr lang="tr-TR" altLang="tr-TR"/>
              <a:t>•MADDE 77.</a:t>
            </a:r>
          </a:p>
          <a:p>
            <a:pPr>
              <a:buFont typeface="Wingdings 2" panose="05020102010507070707" pitchFamily="18" charset="2"/>
              <a:buNone/>
            </a:pPr>
            <a:endParaRPr lang="tr-TR" altLang="tr-TR"/>
          </a:p>
          <a:p>
            <a:r>
              <a:rPr lang="tr-TR" altLang="tr-TR"/>
              <a:t>İşverenler; </a:t>
            </a:r>
          </a:p>
          <a:p>
            <a:r>
              <a:rPr lang="tr-TR" altLang="tr-TR"/>
              <a:t>•İşyerinde alınan iş sağlığı ve güvenliği önlemlerine uyulup uyulmadığını denetlemek, </a:t>
            </a:r>
          </a:p>
          <a:p>
            <a:r>
              <a:rPr lang="tr-TR" altLang="tr-TR"/>
              <a:t>•İşçileri karşı karşıya bulundukları mesleki riskler, </a:t>
            </a:r>
          </a:p>
          <a:p>
            <a:r>
              <a:rPr lang="tr-TR" altLang="tr-TR"/>
              <a:t>•Alınması gerekli tedbirler, </a:t>
            </a:r>
          </a:p>
          <a:p>
            <a:r>
              <a:rPr lang="tr-TR" altLang="tr-TR"/>
              <a:t>•Yasal hak ve sorumlulukları konusunda bilgilendirmek ve </a:t>
            </a:r>
          </a:p>
          <a:p>
            <a:r>
              <a:rPr lang="tr-TR" altLang="tr-TR"/>
              <a:t>•Gerekli iş sağlığı ve güvenliği eğitimini vermek zorundadırlar </a:t>
            </a:r>
          </a:p>
          <a:p>
            <a:endParaRPr lang="tr-TR" altLang="tr-TR"/>
          </a:p>
          <a:p>
            <a:endParaRPr lang="tr-TR" alt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778E834D-CB96-40BC-9D42-DCC952B10E5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5288" y="333375"/>
            <a:ext cx="8424862" cy="60483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/>
              <a:t>		</a:t>
            </a:r>
            <a:r>
              <a:rPr lang="tr-TR" b="1" dirty="0"/>
              <a:t>İŞ SAĞLIĞI GÜVENLİĞİ MEVZUATIİ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/>
              <a:t>		Sağlığı ve Güvenliği Kanunu Sayı 6331 tarih 2012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Çalışanların eğitimi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•MADDE 17–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•(1)</a:t>
            </a:r>
            <a:r>
              <a:rPr lang="tr-TR" b="1" dirty="0"/>
              <a:t>İşveren,çalışanların </a:t>
            </a:r>
            <a:r>
              <a:rPr lang="tr-TR" b="1" dirty="0" err="1"/>
              <a:t>işsağlığıve</a:t>
            </a:r>
            <a:r>
              <a:rPr lang="tr-TR" b="1" dirty="0"/>
              <a:t> güvenliği eğitimlerini almasını sağlar.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•Bu eğitim özellikle; işe başlamadan önce,çalışma yeri veya iş değişikliğinde,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•iş ekipmanının değişmesi hâlinde veya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•yeni teknoloji uygulanması hâlinde verilir.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•Eğitimler, değişen ve ortaya çıkan yeni risklere uygun olarak yenilenir,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•gerektiğinde ve düzenli aralıklarla tekrarlanır.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•(2)</a:t>
            </a:r>
            <a:r>
              <a:rPr lang="tr-TR" b="1" dirty="0"/>
              <a:t>Çalışan temsilcileri özel olarak eğitilir.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>
            <a:extLst>
              <a:ext uri="{FF2B5EF4-FFF2-40B4-BE49-F238E27FC236}">
                <a16:creationId xmlns:a16="http://schemas.microsoft.com/office/drawing/2014/main" id="{3E584C8B-75F6-4B80-94FF-5C2011B6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r>
              <a:rPr lang="tr-TR" altLang="tr-TR" sz="3100"/>
              <a:t>İŞ SAĞLIĞI GÜVENLİĞİ MEVZUATI</a:t>
            </a:r>
            <a:br>
              <a:rPr lang="tr-TR" altLang="tr-TR" sz="3100"/>
            </a:br>
            <a:r>
              <a:rPr lang="tr-TR" altLang="tr-TR" sz="3100"/>
              <a:t>İş Sağlığı ve Güvenliği Kanunu Sayı 6331 tarih 2012</a:t>
            </a:r>
            <a:endParaRPr lang="tr-TR" altLang="tr-TR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DBC19350-7625-4AB5-9C52-F370E0B5B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•(3) Mesleki eğitim alma zorunluluğu bulunan </a:t>
            </a:r>
            <a:r>
              <a:rPr lang="tr-TR" b="1" dirty="0"/>
              <a:t>tehlikeli ve çok tehlikeli sınıfta yer alan işlerde, yapacağı işle ilgili mesleki eğitim aldığını belgeleyemeyenler çalıştırılamaz.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•(4)</a:t>
            </a:r>
            <a:r>
              <a:rPr lang="tr-TR" b="1" dirty="0"/>
              <a:t>İş kazası geçiren veya meslek hastalığına yakalanan çalışana işe başlamadan önce, söz konusu kazanın veya meslek hastalığının sebepleri, korunma yolları ve güvenli çalışma yöntemleri ile ilgili ilave eğitim verilir.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•Ayrıca, herhangi bir sebeple </a:t>
            </a:r>
            <a:r>
              <a:rPr lang="tr-TR" b="1" dirty="0"/>
              <a:t>altı aydan fazla süreyle işten uzak kalanlara, tekrar işe başlatılmadan önce bilgi yenileme eğitimi verilir.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>
            <a:extLst>
              <a:ext uri="{FF2B5EF4-FFF2-40B4-BE49-F238E27FC236}">
                <a16:creationId xmlns:a16="http://schemas.microsoft.com/office/drawing/2014/main" id="{8151B120-98EC-4232-A310-2AA519A3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60350"/>
            <a:ext cx="8075612" cy="1008063"/>
          </a:xfrm>
        </p:spPr>
        <p:txBody>
          <a:bodyPr/>
          <a:lstStyle/>
          <a:p>
            <a:r>
              <a:rPr lang="tr-TR" altLang="tr-TR" sz="2800"/>
              <a:t>İŞ SAĞLIĞI GÜVENLİĞİ MEVZUATI</a:t>
            </a:r>
            <a:br>
              <a:rPr lang="tr-TR" altLang="tr-TR" sz="2800"/>
            </a:br>
            <a:r>
              <a:rPr lang="tr-TR" altLang="tr-TR" sz="2800"/>
              <a:t>İş Sağlığı ve Güvenliği Kanunu Sayı 6331 tarih 2012</a:t>
            </a:r>
          </a:p>
        </p:txBody>
      </p:sp>
      <p:sp>
        <p:nvSpPr>
          <p:cNvPr id="12291" name="2 İçerik Yer Tutucusu">
            <a:extLst>
              <a:ext uri="{FF2B5EF4-FFF2-40B4-BE49-F238E27FC236}">
                <a16:creationId xmlns:a16="http://schemas.microsoft.com/office/drawing/2014/main" id="{216E6E40-DE81-413C-9600-C2761E8ED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/>
          <a:lstStyle/>
          <a:p>
            <a:r>
              <a:rPr lang="tr-TR" altLang="tr-TR"/>
              <a:t>•(5) Tehlikeli ve çok tehlikeli sınıfta yer alan işyerlerinde; </a:t>
            </a:r>
          </a:p>
          <a:p>
            <a:r>
              <a:rPr lang="tr-TR" altLang="tr-TR"/>
              <a:t>•yapılacak işlerde karşılaşılacak sağlık ve güvenlik riskleri ile ilgili yeterli bilgi ve talimatları içeren eğitimin alındığına dair belge olmaksızın, </a:t>
            </a:r>
          </a:p>
          <a:p>
            <a:r>
              <a:rPr lang="tr-TR" altLang="tr-TR"/>
              <a:t>•</a:t>
            </a:r>
            <a:r>
              <a:rPr lang="tr-TR" altLang="tr-TR" b="1"/>
              <a:t>başka iş yerlerinden çalışmak üzere gelen çalışanlar işe başlatılamaz.</a:t>
            </a:r>
          </a:p>
          <a:p>
            <a:r>
              <a:rPr lang="tr-TR" altLang="tr-TR"/>
              <a:t>•(6) </a:t>
            </a:r>
            <a:r>
              <a:rPr lang="tr-TR" altLang="tr-TR" b="1"/>
              <a:t>Geçici iş ilişkisi kurulan işveren, </a:t>
            </a:r>
          </a:p>
          <a:p>
            <a:r>
              <a:rPr lang="tr-TR" altLang="tr-TR"/>
              <a:t>•iş sağlığı ve güvenliği risklerine karşı çalışana gerekli eğitimin verilmesini sağlar. </a:t>
            </a:r>
          </a:p>
          <a:p>
            <a:endParaRPr lang="tr-TR" altLang="tr-TR"/>
          </a:p>
          <a:p>
            <a:endParaRPr lang="tr-TR" alt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C7540454-EFF8-407A-AE13-DB4E43CE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509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800" b="1" dirty="0"/>
              <a:t>İŞ SAĞLIĞI GÜVENLİĞİ MEVZUATI </a:t>
            </a:r>
            <a:br>
              <a:rPr lang="tr-TR" sz="2800" dirty="0"/>
            </a:br>
            <a:r>
              <a:rPr lang="tr-TR" sz="2800" dirty="0"/>
              <a:t>ÇALIŞANLARIN İŞ SAĞLIĞI VE GÜVENLİĞİ EĞİTİMLERİNİN USUL VE ESASLARI HAKKINDA YÖNETMELİK 15 Mayıs 2013 </a:t>
            </a:r>
          </a:p>
        </p:txBody>
      </p:sp>
      <p:sp>
        <p:nvSpPr>
          <p:cNvPr id="13315" name="2 İçerik Yer Tutucusu">
            <a:extLst>
              <a:ext uri="{FF2B5EF4-FFF2-40B4-BE49-F238E27FC236}">
                <a16:creationId xmlns:a16="http://schemas.microsoft.com/office/drawing/2014/main" id="{A377A9F7-7DD0-4E14-840E-4EBD8855B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r>
              <a:rPr lang="tr-TR" altLang="tr-TR"/>
              <a:t>•Çalışanlar; </a:t>
            </a:r>
          </a:p>
          <a:p>
            <a:r>
              <a:rPr lang="tr-TR" altLang="tr-TR"/>
              <a:t>–Eğitimlere katılır</a:t>
            </a:r>
          </a:p>
          <a:p>
            <a:r>
              <a:rPr lang="tr-TR" altLang="tr-TR"/>
              <a:t>–Edindiği bilgileri uygular</a:t>
            </a:r>
          </a:p>
          <a:p>
            <a:r>
              <a:rPr lang="tr-TR" altLang="tr-TR"/>
              <a:t>–Talimatlara uyar</a:t>
            </a:r>
          </a:p>
          <a:p>
            <a:r>
              <a:rPr lang="tr-TR" altLang="tr-TR"/>
              <a:t>•İşveren; çalışanlara:</a:t>
            </a:r>
          </a:p>
          <a:p>
            <a:r>
              <a:rPr lang="tr-TR" altLang="tr-TR"/>
              <a:t>–İşe başlamadan önce</a:t>
            </a:r>
          </a:p>
          <a:p>
            <a:r>
              <a:rPr lang="tr-TR" altLang="tr-TR"/>
              <a:t>–Çalışma yeri veya iş değişikliğinde</a:t>
            </a:r>
          </a:p>
          <a:p>
            <a:r>
              <a:rPr lang="tr-TR" altLang="tr-TR"/>
              <a:t>–İş ekipmanlarının değişiminde</a:t>
            </a:r>
          </a:p>
          <a:p>
            <a:r>
              <a:rPr lang="tr-TR" altLang="tr-TR"/>
              <a:t>–Yeni teknolojilerin uygulanması durumunda </a:t>
            </a:r>
          </a:p>
          <a:p>
            <a:r>
              <a:rPr lang="tr-TR" altLang="tr-TR"/>
              <a:t>•Ayrıca ilgili eğitimleri verir 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662</Words>
  <Application>Microsoft Office PowerPoint</Application>
  <PresentationFormat>Ekran Gösterisi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Constantia</vt:lpstr>
      <vt:lpstr>Arial</vt:lpstr>
      <vt:lpstr>Calibri</vt:lpstr>
      <vt:lpstr>Wingdings 2</vt:lpstr>
      <vt:lpstr>Akış</vt:lpstr>
      <vt:lpstr>İŞ SAĞLIĞI GÜVENLİĞİ MEVZUATI</vt:lpstr>
      <vt:lpstr>ÇALIŞANLARIN İŞ SAĞLIĞI VE GÜVENLİĞİ EĞİTİMLERİNİN USUL VE ESASLARI HAKKINDA YÖNETMELİK (15 mayıs 2013)Ek-1 Eğitim konuları</vt:lpstr>
      <vt:lpstr>PowerPoint Sunusu</vt:lpstr>
      <vt:lpstr>PowerPoint Sunusu</vt:lpstr>
      <vt:lpstr>İŞ SAĞLIĞI GÜVENLİĞİ MEVZUATI İş Kanunu sayı:4857 tarih 2003 </vt:lpstr>
      <vt:lpstr>PowerPoint Sunusu</vt:lpstr>
      <vt:lpstr>İŞ SAĞLIĞI GÜVENLİĞİ MEVZUATI İş Sağlığı ve Güvenliği Kanunu Sayı 6331 tarih 2012</vt:lpstr>
      <vt:lpstr>İŞ SAĞLIĞI GÜVENLİĞİ MEVZUATI İş Sağlığı ve Güvenliği Kanunu Sayı 6331 tarih 2012</vt:lpstr>
      <vt:lpstr>İŞ SAĞLIĞI GÜVENLİĞİ MEVZUATI  ÇALIŞANLARIN İŞ SAĞLIĞI VE GÜVENLİĞİ EĞİTİMLERİNİN USUL VE ESASLARI HAKKINDA YÖNETMELİK 15 Mayıs 2013 </vt:lpstr>
      <vt:lpstr>İŞ SAĞLIĞI GÜVENLİĞİ MEVZUATI ÇALIŞANLARIN İŞ SAĞLIĞI VE GÜVENLİĞİ EĞİTİMLERİNİN USUL VE ESASLARI HAKKINDA YÖNETMELİK 15 Mayıs 2013 </vt:lpstr>
      <vt:lpstr>İŞ SAĞLIĞI GÜVENLİĞİ MEVZUATI ÇALIŞANLARIN İŞ SAĞLIĞI VE GÜVENLİĞİ EĞİTİMLERİNİN USUL VE ESASLARI HAKKINDA YÖNETMELİK 15 Mayıs 2013 </vt:lpstr>
      <vt:lpstr>İŞ SAĞLIĞI GÜVENLİĞİ MEVZUATI ÇALIŞANLARIN İŞ SAĞLIĞI VE GÜVENLİĞİ EĞİTİMLERİNİN USUL VE ESASLARI HAKKINDA YÖNETMELİK 15 Mayıs 2013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GÜVENLİĞİ MEVZUATI</dc:title>
  <dc:creator>Casper</dc:creator>
  <cp:lastModifiedBy>FATIH KARAVELI</cp:lastModifiedBy>
  <cp:revision>9</cp:revision>
  <dcterms:created xsi:type="dcterms:W3CDTF">2017-10-11T03:46:21Z</dcterms:created>
  <dcterms:modified xsi:type="dcterms:W3CDTF">2018-01-09T22:19:13Z</dcterms:modified>
</cp:coreProperties>
</file>